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6B593E-6072-6E91-1D02-D031272383DE}" v="8" dt="2021-12-19T12:05:55.066"/>
    <p1510:client id="{C8FA7639-582E-5B9A-ACDE-34C22BF6F778}" v="10" dt="2021-12-20T00:30:13.287"/>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57" d="100"/>
          <a:sy n="157" d="100"/>
        </p:scale>
        <p:origin x="162"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b="1">
                <a:latin typeface="MS Mincho" panose="02020609040205080304" pitchFamily="49" charset="-128"/>
                <a:ea typeface="MS Mincho" panose="02020609040205080304" pitchFamily="49" charset="-128"/>
              </a:defRPr>
            </a:lvl1pPr>
          </a:lstStyle>
          <a:p>
            <a:r>
              <a:rPr lang="zh-CN" altLang="en-US"/>
              <a:t>单击此处编辑母版标题样式</a:t>
            </a:r>
            <a:endParaRPr lang="en-US"/>
          </a:p>
        </p:txBody>
      </p:sp>
      <p:sp>
        <p:nvSpPr>
          <p:cNvPr id="3" name="Content Placeholder 2"/>
          <p:cNvSpPr>
            <a:spLocks noGrp="1"/>
          </p:cNvSpPr>
          <p:nvPr>
            <p:ph idx="1"/>
          </p:nvPr>
        </p:nvSpPr>
        <p:spPr/>
        <p:txBody>
          <a:bodyPr>
            <a:normAutofit/>
          </a:bodyPr>
          <a:lstStyle>
            <a:lvl1pPr>
              <a:defRPr sz="2800">
                <a:latin typeface="MS Mincho" panose="02020609040205080304" pitchFamily="49" charset="-128"/>
                <a:ea typeface="MS Mincho" panose="02020609040205080304" pitchFamily="49" charset="-128"/>
              </a:defRPr>
            </a:lvl1pPr>
            <a:lvl2pPr>
              <a:defRPr sz="3600">
                <a:latin typeface="MS Mincho" panose="02020609040205080304" pitchFamily="49" charset="-128"/>
                <a:ea typeface="MS Mincho" panose="02020609040205080304" pitchFamily="49" charset="-128"/>
              </a:defRPr>
            </a:lvl2pPr>
            <a:lvl3pPr>
              <a:defRPr sz="3200">
                <a:latin typeface="MS Mincho" panose="02020609040205080304" pitchFamily="49" charset="-128"/>
                <a:ea typeface="MS Mincho" panose="02020609040205080304" pitchFamily="49" charset="-128"/>
              </a:defRPr>
            </a:lvl3pPr>
            <a:lvl4pPr>
              <a:defRPr sz="2800">
                <a:latin typeface="MS Mincho" panose="02020609040205080304" pitchFamily="49" charset="-128"/>
                <a:ea typeface="MS Mincho" panose="02020609040205080304" pitchFamily="49" charset="-128"/>
              </a:defRPr>
            </a:lvl4pPr>
            <a:lvl5pPr>
              <a:defRPr sz="2800">
                <a:latin typeface="MS Mincho" panose="02020609040205080304" pitchFamily="49" charset="-128"/>
                <a:ea typeface="MS Mincho" panose="02020609040205080304" pitchFamily="49" charset="-128"/>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10"/>
          </p:nvPr>
        </p:nvSpPr>
        <p:spPr/>
        <p:txBody>
          <a:bodyPr/>
          <a:lstStyle/>
          <a:p>
            <a:fld id="{72264463-B119-44C5-AE12-21A174E3500A}" type="datetime1">
              <a:rPr lang="zh-CN" altLang="en-US" smtClean="0"/>
              <a:t>2021/12/19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79CB688-378F-4534-BFFE-AF122467FDB7}" type="slidenum">
              <a:rPr lang="zh-CN" altLang="en-US" smtClean="0"/>
              <a:t>‹#›</a:t>
            </a:fld>
            <a:endParaRPr lang="zh-CN" altLang="en-US"/>
          </a:p>
        </p:txBody>
      </p:sp>
    </p:spTree>
    <p:extLst>
      <p:ext uri="{BB962C8B-B14F-4D97-AF65-F5344CB8AC3E}">
        <p14:creationId xmlns:p14="http://schemas.microsoft.com/office/powerpoint/2010/main" val="1338531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a:t>单击此处编辑母版标题样式</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a:p>
        </p:txBody>
      </p:sp>
      <p:sp>
        <p:nvSpPr>
          <p:cNvPr id="4" name="Date Placeholder 3"/>
          <p:cNvSpPr>
            <a:spLocks noGrp="1"/>
          </p:cNvSpPr>
          <p:nvPr>
            <p:ph type="dt" sz="half" idx="10"/>
          </p:nvPr>
        </p:nvSpPr>
        <p:spPr/>
        <p:txBody>
          <a:bodyPr/>
          <a:lstStyle/>
          <a:p>
            <a:fld id="{450FCDD4-6C9A-434E-9628-3C8B22E60C83}" type="datetime1">
              <a:rPr lang="zh-CN" altLang="en-US" smtClean="0"/>
              <a:t>2021/12/19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79CB688-378F-4534-BFFE-AF122467FDB7}" type="slidenum">
              <a:rPr lang="zh-CN" altLang="en-US" smtClean="0"/>
              <a:t>‹#›</a:t>
            </a:fld>
            <a:endParaRPr lang="zh-CN" altLang="en-US"/>
          </a:p>
        </p:txBody>
      </p:sp>
    </p:spTree>
    <p:extLst>
      <p:ext uri="{BB962C8B-B14F-4D97-AF65-F5344CB8AC3E}">
        <p14:creationId xmlns:p14="http://schemas.microsoft.com/office/powerpoint/2010/main" val="11840376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2F2AAC-F59D-4BA0-A652-5B5923DFF8E8}" type="datetime1">
              <a:rPr lang="zh-CN" altLang="en-US" smtClean="0"/>
              <a:t>2021/12/19</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79CB688-378F-4534-BFFE-AF122467FDB7}" type="slidenum">
              <a:rPr lang="zh-CN" altLang="en-US" smtClean="0"/>
              <a:t>‹#›</a:t>
            </a:fld>
            <a:endParaRPr lang="zh-CN" altLang="en-US"/>
          </a:p>
        </p:txBody>
      </p:sp>
    </p:spTree>
    <p:extLst>
      <p:ext uri="{BB962C8B-B14F-4D97-AF65-F5344CB8AC3E}">
        <p14:creationId xmlns:p14="http://schemas.microsoft.com/office/powerpoint/2010/main" val="1943697133"/>
      </p:ext>
    </p:extLst>
  </p:cSld>
  <p:clrMap bg1="lt1" tx1="dk1" bg2="lt2" tx2="dk2" accent1="accent1" accent2="accent2" accent3="accent3" accent4="accent4" accent5="accent5" accent6="accent6" hlink="hlink" folHlink="folHlink"/>
  <p:sldLayoutIdLst>
    <p:sldLayoutId id="2147483662" r:id="rId1"/>
    <p:sldLayoutId id="2147483661" r:id="rId2"/>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sz="8800" dirty="0">
                <a:latin typeface="MS Mincho"/>
                <a:ea typeface="MS Mincho"/>
              </a:rPr>
              <a:t>AI</a:t>
            </a:r>
            <a:r>
              <a:rPr lang="ja-JP" altLang="en-US" sz="8800">
                <a:latin typeface="MS Mincho"/>
                <a:ea typeface="MS Mincho"/>
              </a:rPr>
              <a:t>の基礎</a:t>
            </a:r>
            <a:r>
              <a:rPr lang="en-US" altLang="ja-JP" sz="8800" dirty="0">
                <a:latin typeface="MS Mincho"/>
                <a:ea typeface="MS Mincho"/>
              </a:rPr>
              <a:t>-3</a:t>
            </a:r>
            <a:endParaRPr lang="zh-CN" altLang="en-US" sz="8800" dirty="0">
              <a:latin typeface="MS Mincho"/>
              <a:ea typeface="MS Mincho"/>
            </a:endParaRPr>
          </a:p>
        </p:txBody>
      </p:sp>
      <p:sp>
        <p:nvSpPr>
          <p:cNvPr id="3" name="副标题 2"/>
          <p:cNvSpPr>
            <a:spLocks noGrp="1"/>
          </p:cNvSpPr>
          <p:nvPr>
            <p:ph type="subTitle" idx="1"/>
          </p:nvPr>
        </p:nvSpPr>
        <p:spPr/>
        <p:txBody>
          <a:bodyPr>
            <a:normAutofit/>
          </a:bodyPr>
          <a:lstStyle/>
          <a:p>
            <a:r>
              <a:rPr lang="en-US" altLang="ja-JP" sz="2400" dirty="0">
                <a:latin typeface="MS Mincho"/>
                <a:ea typeface="MS Mincho"/>
              </a:rPr>
              <a:t>LI QI</a:t>
            </a:r>
            <a:r>
              <a:rPr lang="ja-JP" altLang="en-US" sz="2400" dirty="0">
                <a:latin typeface="MS Mincho"/>
                <a:ea typeface="MS Mincho"/>
              </a:rPr>
              <a:t>　</a:t>
            </a:r>
            <a:r>
              <a:rPr lang="en-US" altLang="ja-JP" sz="2400" dirty="0">
                <a:latin typeface="MS Mincho"/>
                <a:ea typeface="MS Mincho"/>
              </a:rPr>
              <a:t>12.20</a:t>
            </a:r>
            <a:endParaRPr lang="zh-CN" altLang="en-US" sz="2400" dirty="0">
              <a:latin typeface="MS Mincho" panose="02020609040205080304" pitchFamily="49" charset="-128"/>
              <a:ea typeface="MS Mincho" panose="02020609040205080304" pitchFamily="49" charset="-128"/>
            </a:endParaRPr>
          </a:p>
        </p:txBody>
      </p:sp>
      <p:sp>
        <p:nvSpPr>
          <p:cNvPr id="4" name="灯片编号占位符 3">
            <a:extLst>
              <a:ext uri="{FF2B5EF4-FFF2-40B4-BE49-F238E27FC236}">
                <a16:creationId xmlns:a16="http://schemas.microsoft.com/office/drawing/2014/main" id="{1B34CE2F-7436-47B1-B465-06B806473985}"/>
              </a:ext>
            </a:extLst>
          </p:cNvPr>
          <p:cNvSpPr>
            <a:spLocks noGrp="1"/>
          </p:cNvSpPr>
          <p:nvPr>
            <p:ph type="sldNum" sz="quarter" idx="12"/>
          </p:nvPr>
        </p:nvSpPr>
        <p:spPr/>
        <p:txBody>
          <a:bodyPr/>
          <a:lstStyle/>
          <a:p>
            <a:fld id="{079CB688-378F-4534-BFFE-AF122467FDB7}" type="slidenum">
              <a:rPr lang="zh-CN" altLang="en-US" smtClean="0"/>
              <a:t>1</a:t>
            </a:fld>
            <a:endParaRPr lang="zh-CN" altLang="en-US"/>
          </a:p>
        </p:txBody>
      </p:sp>
    </p:spTree>
    <p:extLst>
      <p:ext uri="{BB962C8B-B14F-4D97-AF65-F5344CB8AC3E}">
        <p14:creationId xmlns:p14="http://schemas.microsoft.com/office/powerpoint/2010/main" val="3419663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45E185-EA2C-4248-9311-9714F0743563}"/>
              </a:ext>
            </a:extLst>
          </p:cNvPr>
          <p:cNvSpPr>
            <a:spLocks noGrp="1"/>
          </p:cNvSpPr>
          <p:nvPr>
            <p:ph type="title"/>
          </p:nvPr>
        </p:nvSpPr>
        <p:spPr/>
        <p:txBody>
          <a:bodyPr/>
          <a:lstStyle/>
          <a:p>
            <a:r>
              <a:rPr lang="ja-JP" altLang="en-US"/>
              <a:t>復習</a:t>
            </a:r>
            <a:endParaRPr lang="zh-CN" altLang="en-US"/>
          </a:p>
        </p:txBody>
      </p:sp>
      <p:sp>
        <p:nvSpPr>
          <p:cNvPr id="3" name="内容占位符 2">
            <a:extLst>
              <a:ext uri="{FF2B5EF4-FFF2-40B4-BE49-F238E27FC236}">
                <a16:creationId xmlns:a16="http://schemas.microsoft.com/office/drawing/2014/main" id="{04D2C438-E01A-4F30-89B8-86FC5DBA0DFA}"/>
              </a:ext>
            </a:extLst>
          </p:cNvPr>
          <p:cNvSpPr>
            <a:spLocks noGrp="1"/>
          </p:cNvSpPr>
          <p:nvPr>
            <p:ph idx="1"/>
          </p:nvPr>
        </p:nvSpPr>
        <p:spPr>
          <a:xfrm>
            <a:off x="669959" y="1725233"/>
            <a:ext cx="7561504" cy="3880773"/>
          </a:xfrm>
        </p:spPr>
        <p:txBody>
          <a:bodyPr vert="horz" lIns="91440" tIns="45720" rIns="91440" bIns="45720" rtlCol="0" anchor="t">
            <a:normAutofit/>
          </a:bodyPr>
          <a:lstStyle/>
          <a:p>
            <a:r>
              <a:rPr lang="ja-JP" altLang="en-US" sz="2800" dirty="0">
                <a:solidFill>
                  <a:schemeClr val="tx1"/>
                </a:solidFill>
                <a:latin typeface="Times New Roman"/>
                <a:ea typeface="MS Mincho"/>
                <a:cs typeface="Times New Roman"/>
              </a:rPr>
              <a:t>畳み込み層</a:t>
            </a:r>
            <a:endParaRPr lang="zh-CN" altLang="en-US" sz="2800">
              <a:solidFill>
                <a:schemeClr val="tx1"/>
              </a:solidFill>
              <a:latin typeface="Times New Roman"/>
              <a:ea typeface="MS Mincho"/>
              <a:cs typeface="Times New Roman"/>
            </a:endParaRPr>
          </a:p>
          <a:p>
            <a:r>
              <a:rPr lang="ja-JP" altLang="en-US" dirty="0">
                <a:solidFill>
                  <a:schemeClr val="tx1"/>
                </a:solidFill>
                <a:latin typeface="MS Mincho"/>
                <a:ea typeface="MS Mincho"/>
              </a:rPr>
              <a:t>活性化関数</a:t>
            </a:r>
            <a:endParaRPr lang="en-US" altLang="ja-JP" dirty="0">
              <a:solidFill>
                <a:schemeClr val="tx1"/>
              </a:solidFill>
              <a:latin typeface="MS Mincho"/>
              <a:ea typeface="MS Mincho"/>
            </a:endParaRPr>
          </a:p>
          <a:p>
            <a:r>
              <a:rPr lang="en-US" altLang="ja-JP" dirty="0">
                <a:solidFill>
                  <a:schemeClr val="tx1"/>
                </a:solidFill>
                <a:latin typeface="MS Mincho"/>
                <a:ea typeface="MS Mincho"/>
              </a:rPr>
              <a:t>pooling</a:t>
            </a:r>
          </a:p>
          <a:p>
            <a:endParaRPr lang="zh-CN" altLang="en-US" dirty="0">
              <a:solidFill>
                <a:srgbClr val="000000"/>
              </a:solidFill>
            </a:endParaRPr>
          </a:p>
        </p:txBody>
      </p:sp>
      <p:sp>
        <p:nvSpPr>
          <p:cNvPr id="4" name="灯片编号占位符 3">
            <a:extLst>
              <a:ext uri="{FF2B5EF4-FFF2-40B4-BE49-F238E27FC236}">
                <a16:creationId xmlns:a16="http://schemas.microsoft.com/office/drawing/2014/main" id="{AD31E8E4-7751-430B-A544-03E99F5721A8}"/>
              </a:ext>
            </a:extLst>
          </p:cNvPr>
          <p:cNvSpPr>
            <a:spLocks noGrp="1"/>
          </p:cNvSpPr>
          <p:nvPr>
            <p:ph type="sldNum" sz="quarter" idx="12"/>
          </p:nvPr>
        </p:nvSpPr>
        <p:spPr/>
        <p:txBody>
          <a:bodyPr/>
          <a:lstStyle/>
          <a:p>
            <a:fld id="{079CB688-378F-4534-BFFE-AF122467FDB7}" type="slidenum">
              <a:rPr lang="zh-CN" altLang="en-US" smtClean="0"/>
              <a:t>2</a:t>
            </a:fld>
            <a:endParaRPr lang="zh-CN" altLang="en-US"/>
          </a:p>
        </p:txBody>
      </p:sp>
      <p:sp>
        <p:nvSpPr>
          <p:cNvPr id="21" name="灯片编号占位符 3">
            <a:extLst>
              <a:ext uri="{FF2B5EF4-FFF2-40B4-BE49-F238E27FC236}">
                <a16:creationId xmlns:a16="http://schemas.microsoft.com/office/drawing/2014/main" id="{A0A09EC8-6DC2-4EE7-8E9E-651B46210FEE}"/>
              </a:ext>
            </a:extLst>
          </p:cNvPr>
          <p:cNvSpPr txBox="1">
            <a:spLocks/>
          </p:cNvSpPr>
          <p:nvPr/>
        </p:nvSpPr>
        <p:spPr>
          <a:xfrm>
            <a:off x="8590663" y="6041362"/>
            <a:ext cx="683339" cy="365125"/>
          </a:xfrm>
          <a:prstGeom prst="rect">
            <a:avLst/>
          </a:prstGeom>
        </p:spPr>
        <p:txBody>
          <a:bodyPr vert="horz" lIns="91440" tIns="45720" rIns="91440" bIns="45720" rtlCol="0" anchor="ctr"/>
          <a:lstStyle>
            <a:defPPr>
              <a:defRPr lang="zh-CN"/>
            </a:defPPr>
            <a:lvl1pPr marL="0" algn="r" defTabSz="914400" rtl="0" eaLnBrk="1" latinLnBrk="0" hangingPunct="1">
              <a:defRPr sz="90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79CB688-378F-4534-BFFE-AF122467FDB7}" type="slidenum">
              <a:rPr lang="zh-CN" altLang="en-US" smtClean="0"/>
              <a:pPr/>
              <a:t>2</a:t>
            </a:fld>
            <a:endParaRPr lang="zh-CN" altLang="en-US"/>
          </a:p>
        </p:txBody>
      </p:sp>
      <p:graphicFrame>
        <p:nvGraphicFramePr>
          <p:cNvPr id="22" name="内容占位符 17">
            <a:extLst>
              <a:ext uri="{FF2B5EF4-FFF2-40B4-BE49-F238E27FC236}">
                <a16:creationId xmlns:a16="http://schemas.microsoft.com/office/drawing/2014/main" id="{593D0A68-F87E-4D81-9790-53C2E331CAE2}"/>
              </a:ext>
            </a:extLst>
          </p:cNvPr>
          <p:cNvGraphicFramePr>
            <a:graphicFrameLocks/>
          </p:cNvGraphicFramePr>
          <p:nvPr>
            <p:extLst>
              <p:ext uri="{D42A27DB-BD31-4B8C-83A1-F6EECF244321}">
                <p14:modId xmlns:p14="http://schemas.microsoft.com/office/powerpoint/2010/main" val="3739598373"/>
              </p:ext>
            </p:extLst>
          </p:nvPr>
        </p:nvGraphicFramePr>
        <p:xfrm>
          <a:off x="3709476" y="3083971"/>
          <a:ext cx="2880000" cy="2880000"/>
        </p:xfrm>
        <a:graphic>
          <a:graphicData uri="http://schemas.openxmlformats.org/drawingml/2006/table">
            <a:tbl>
              <a:tblPr>
                <a:tableStyleId>{5C22544A-7EE6-4342-B048-85BDC9FD1C3A}</a:tableStyleId>
              </a:tblPr>
              <a:tblGrid>
                <a:gridCol w="360000">
                  <a:extLst>
                    <a:ext uri="{9D8B030D-6E8A-4147-A177-3AD203B41FA5}">
                      <a16:colId xmlns:a16="http://schemas.microsoft.com/office/drawing/2014/main" val="20000"/>
                    </a:ext>
                  </a:extLst>
                </a:gridCol>
                <a:gridCol w="36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gridCol w="360000">
                  <a:extLst>
                    <a:ext uri="{9D8B030D-6E8A-4147-A177-3AD203B41FA5}">
                      <a16:colId xmlns:a16="http://schemas.microsoft.com/office/drawing/2014/main" val="20003"/>
                    </a:ext>
                  </a:extLst>
                </a:gridCol>
                <a:gridCol w="360000">
                  <a:extLst>
                    <a:ext uri="{9D8B030D-6E8A-4147-A177-3AD203B41FA5}">
                      <a16:colId xmlns:a16="http://schemas.microsoft.com/office/drawing/2014/main" val="20004"/>
                    </a:ext>
                  </a:extLst>
                </a:gridCol>
                <a:gridCol w="360000">
                  <a:extLst>
                    <a:ext uri="{9D8B030D-6E8A-4147-A177-3AD203B41FA5}">
                      <a16:colId xmlns:a16="http://schemas.microsoft.com/office/drawing/2014/main" val="20005"/>
                    </a:ext>
                  </a:extLst>
                </a:gridCol>
                <a:gridCol w="360000">
                  <a:extLst>
                    <a:ext uri="{9D8B030D-6E8A-4147-A177-3AD203B41FA5}">
                      <a16:colId xmlns:a16="http://schemas.microsoft.com/office/drawing/2014/main" val="20006"/>
                    </a:ext>
                  </a:extLst>
                </a:gridCol>
                <a:gridCol w="360000">
                  <a:extLst>
                    <a:ext uri="{9D8B030D-6E8A-4147-A177-3AD203B41FA5}">
                      <a16:colId xmlns:a16="http://schemas.microsoft.com/office/drawing/2014/main" val="20007"/>
                    </a:ext>
                  </a:extLst>
                </a:gridCol>
              </a:tblGrid>
              <a:tr h="360000">
                <a:tc>
                  <a:txBody>
                    <a:bodyPr/>
                    <a:lstStyle/>
                    <a:p>
                      <a:pPr algn="ctr"/>
                      <a:r>
                        <a:rPr lang="en-US" altLang="zh-CN" sz="1200" b="1" baseline="0">
                          <a:solidFill>
                            <a:schemeClr val="tx1"/>
                          </a:solidFill>
                          <a:latin typeface="MS Mincho" panose="02020609040205080304" pitchFamily="49" charset="-128"/>
                          <a:ea typeface="MS Mincho" panose="02020609040205080304" pitchFamily="49" charset="-128"/>
                        </a:rPr>
                        <a:t>0</a:t>
                      </a:r>
                      <a:endParaRPr lang="zh-CN" altLang="en-US" sz="1200" b="1" baseline="0">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0"/>
                  </a:ext>
                </a:extLst>
              </a:tr>
              <a:tr h="360000">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1"/>
                  </a:ext>
                </a:extLst>
              </a:tr>
              <a:tr h="360000">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2"/>
                  </a:ext>
                </a:extLst>
              </a:tr>
              <a:tr h="360000">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3"/>
                  </a:ext>
                </a:extLst>
              </a:tr>
              <a:tr h="360000">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4"/>
                  </a:ext>
                </a:extLst>
              </a:tr>
              <a:tr h="360000">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5"/>
                  </a:ext>
                </a:extLst>
              </a:tr>
              <a:tr h="360000">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rgbClr val="FF0000"/>
                          </a:solidFill>
                          <a:latin typeface="MS Mincho" panose="02020609040205080304" pitchFamily="49" charset="-128"/>
                          <a:ea typeface="MS Mincho" panose="02020609040205080304" pitchFamily="49" charset="-128"/>
                        </a:rPr>
                        <a:t>1</a:t>
                      </a:r>
                      <a:endParaRPr lang="zh-CN" altLang="en-US" sz="1200" b="1">
                        <a:solidFill>
                          <a:srgbClr val="FF0000"/>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accent1">
                        <a:lumMod val="60000"/>
                        <a:lumOff val="40000"/>
                      </a:schemeClr>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6"/>
                  </a:ext>
                </a:extLst>
              </a:tr>
              <a:tr h="360000">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a:solidFill>
                            <a:schemeClr val="tx1"/>
                          </a:solidFill>
                          <a:latin typeface="MS Mincho" panose="02020609040205080304" pitchFamily="49" charset="-128"/>
                          <a:ea typeface="MS Mincho" panose="02020609040205080304" pitchFamily="49" charset="-128"/>
                        </a:rPr>
                        <a:t>0</a:t>
                      </a:r>
                      <a:endParaRPr lang="zh-CN" altLang="en-US" sz="1200" b="1">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tc>
                  <a:txBody>
                    <a:bodyPr/>
                    <a:lstStyle/>
                    <a:p>
                      <a:pPr algn="ctr"/>
                      <a:r>
                        <a:rPr lang="en-US" altLang="zh-CN" sz="1200" b="1" dirty="0">
                          <a:solidFill>
                            <a:schemeClr val="tx1"/>
                          </a:solidFill>
                          <a:latin typeface="MS Mincho" panose="02020609040205080304" pitchFamily="49" charset="-128"/>
                          <a:ea typeface="MS Mincho" panose="02020609040205080304" pitchFamily="49" charset="-128"/>
                        </a:rPr>
                        <a:t>0</a:t>
                      </a:r>
                      <a:endParaRPr lang="zh-CN" altLang="en-US" sz="1200" b="1" dirty="0">
                        <a:solidFill>
                          <a:schemeClr val="tx1"/>
                        </a:solidFill>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solidFill>
                      <a:schemeClr val="bg1"/>
                    </a:solidFill>
                  </a:tcPr>
                </a:tc>
                <a:extLst>
                  <a:ext uri="{0D108BD9-81ED-4DB2-BD59-A6C34878D82A}">
                    <a16:rowId xmlns:a16="http://schemas.microsoft.com/office/drawing/2014/main" val="10007"/>
                  </a:ext>
                </a:extLst>
              </a:tr>
            </a:tbl>
          </a:graphicData>
        </a:graphic>
      </p:graphicFrame>
      <p:graphicFrame>
        <p:nvGraphicFramePr>
          <p:cNvPr id="23" name="表格 22">
            <a:extLst>
              <a:ext uri="{FF2B5EF4-FFF2-40B4-BE49-F238E27FC236}">
                <a16:creationId xmlns:a16="http://schemas.microsoft.com/office/drawing/2014/main" id="{9DB2C446-818F-4FE7-B453-13AB0DA24853}"/>
              </a:ext>
            </a:extLst>
          </p:cNvPr>
          <p:cNvGraphicFramePr>
            <a:graphicFrameLocks noGrp="1"/>
          </p:cNvGraphicFramePr>
          <p:nvPr>
            <p:extLst>
              <p:ext uri="{D42A27DB-BD31-4B8C-83A1-F6EECF244321}">
                <p14:modId xmlns:p14="http://schemas.microsoft.com/office/powerpoint/2010/main" val="3838249757"/>
              </p:ext>
            </p:extLst>
          </p:nvPr>
        </p:nvGraphicFramePr>
        <p:xfrm>
          <a:off x="8462250" y="3447942"/>
          <a:ext cx="2160000" cy="2160000"/>
        </p:xfrm>
        <a:graphic>
          <a:graphicData uri="http://schemas.openxmlformats.org/drawingml/2006/table">
            <a:tbl>
              <a:tblPr>
                <a:tableStyleId>{5C22544A-7EE6-4342-B048-85BDC9FD1C3A}</a:tableStyleId>
              </a:tblPr>
              <a:tblGrid>
                <a:gridCol w="360000">
                  <a:extLst>
                    <a:ext uri="{9D8B030D-6E8A-4147-A177-3AD203B41FA5}">
                      <a16:colId xmlns:a16="http://schemas.microsoft.com/office/drawing/2014/main" val="20000"/>
                    </a:ext>
                  </a:extLst>
                </a:gridCol>
                <a:gridCol w="360000">
                  <a:extLst>
                    <a:ext uri="{9D8B030D-6E8A-4147-A177-3AD203B41FA5}">
                      <a16:colId xmlns:a16="http://schemas.microsoft.com/office/drawing/2014/main" val="20001"/>
                    </a:ext>
                  </a:extLst>
                </a:gridCol>
                <a:gridCol w="360000">
                  <a:extLst>
                    <a:ext uri="{9D8B030D-6E8A-4147-A177-3AD203B41FA5}">
                      <a16:colId xmlns:a16="http://schemas.microsoft.com/office/drawing/2014/main" val="20002"/>
                    </a:ext>
                  </a:extLst>
                </a:gridCol>
                <a:gridCol w="360000">
                  <a:extLst>
                    <a:ext uri="{9D8B030D-6E8A-4147-A177-3AD203B41FA5}">
                      <a16:colId xmlns:a16="http://schemas.microsoft.com/office/drawing/2014/main" val="20003"/>
                    </a:ext>
                  </a:extLst>
                </a:gridCol>
                <a:gridCol w="360000">
                  <a:extLst>
                    <a:ext uri="{9D8B030D-6E8A-4147-A177-3AD203B41FA5}">
                      <a16:colId xmlns:a16="http://schemas.microsoft.com/office/drawing/2014/main" val="20004"/>
                    </a:ext>
                  </a:extLst>
                </a:gridCol>
                <a:gridCol w="360000">
                  <a:extLst>
                    <a:ext uri="{9D8B030D-6E8A-4147-A177-3AD203B41FA5}">
                      <a16:colId xmlns:a16="http://schemas.microsoft.com/office/drawing/2014/main" val="20005"/>
                    </a:ext>
                  </a:extLst>
                </a:gridCol>
              </a:tblGrid>
              <a:tr h="360000">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0"/>
                  </a:ext>
                </a:extLst>
              </a:tr>
              <a:tr h="360000">
                <a:tc>
                  <a:txBody>
                    <a:bodyPr/>
                    <a:lstStyle/>
                    <a:p>
                      <a:pPr algn="ctr"/>
                      <a:endParaRPr lang="zh-CN" altLang="en-US" sz="1200" b="1">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200" b="1">
                          <a:latin typeface="MS Mincho" panose="02020609040205080304" pitchFamily="49" charset="-128"/>
                          <a:ea typeface="MS Mincho" panose="02020609040205080304" pitchFamily="49" charset="-128"/>
                        </a:rPr>
                        <a:t>0.27</a:t>
                      </a:r>
                      <a:endParaRPr lang="zh-CN" altLang="en-US" sz="1200" b="1">
                        <a:latin typeface="MS Mincho" panose="02020609040205080304" pitchFamily="49" charset="-128"/>
                        <a:ea typeface="MS Mincho" panose="02020609040205080304" pitchFamily="49"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1"/>
                  </a:ext>
                </a:extLst>
              </a:tr>
              <a:tr h="360000">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2"/>
                  </a:ext>
                </a:extLst>
              </a:tr>
              <a:tr h="360000">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3"/>
                  </a:ext>
                </a:extLst>
              </a:tr>
              <a:tr h="360000">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4"/>
                  </a:ext>
                </a:extLst>
              </a:tr>
              <a:tr h="360000">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tc>
                  <a:txBody>
                    <a:bodyPr/>
                    <a:lstStyle/>
                    <a:p>
                      <a:pPr algn="ctr"/>
                      <a:endParaRPr lang="zh-CN" altLang="en-US" b="1"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60000"/>
                        <a:lumOff val="40000"/>
                      </a:schemeClr>
                    </a:solidFill>
                  </a:tcPr>
                </a:tc>
                <a:extLst>
                  <a:ext uri="{0D108BD9-81ED-4DB2-BD59-A6C34878D82A}">
                    <a16:rowId xmlns:a16="http://schemas.microsoft.com/office/drawing/2014/main" val="10005"/>
                  </a:ext>
                </a:extLst>
              </a:tr>
            </a:tbl>
          </a:graphicData>
        </a:graphic>
      </p:graphicFrame>
      <p:grpSp>
        <p:nvGrpSpPr>
          <p:cNvPr id="25" name="组合 24">
            <a:extLst>
              <a:ext uri="{FF2B5EF4-FFF2-40B4-BE49-F238E27FC236}">
                <a16:creationId xmlns:a16="http://schemas.microsoft.com/office/drawing/2014/main" id="{4EEA8AE3-FF70-40BF-A395-DE518CD07EDE}"/>
              </a:ext>
            </a:extLst>
          </p:cNvPr>
          <p:cNvGrpSpPr/>
          <p:nvPr/>
        </p:nvGrpSpPr>
        <p:grpSpPr>
          <a:xfrm>
            <a:off x="4049524" y="3447942"/>
            <a:ext cx="5138883" cy="1080000"/>
            <a:chOff x="935226" y="846290"/>
            <a:chExt cx="5102374" cy="1080000"/>
          </a:xfrm>
        </p:grpSpPr>
        <p:sp>
          <p:nvSpPr>
            <p:cNvPr id="27" name="矩形 26">
              <a:extLst>
                <a:ext uri="{FF2B5EF4-FFF2-40B4-BE49-F238E27FC236}">
                  <a16:creationId xmlns:a16="http://schemas.microsoft.com/office/drawing/2014/main" id="{B90EB4A6-6378-4016-A507-BACE059009CA}"/>
                </a:ext>
              </a:extLst>
            </p:cNvPr>
            <p:cNvSpPr/>
            <p:nvPr/>
          </p:nvSpPr>
          <p:spPr>
            <a:xfrm>
              <a:off x="935226" y="846290"/>
              <a:ext cx="1080000" cy="1080000"/>
            </a:xfrm>
            <a:prstGeom prst="rect">
              <a:avLst/>
            </a:prstGeom>
            <a:solidFill>
              <a:schemeClr val="bg1">
                <a:lumMod val="50000"/>
                <a:alpha val="50000"/>
              </a:schemeClr>
            </a:solidFill>
            <a:ln>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algn="ctr"/>
              <a:endParaRPr lang="zh-CN" altLang="en-US">
                <a:ln w="0"/>
                <a:solidFill>
                  <a:schemeClr val="tx1"/>
                </a:solidFill>
                <a:effectLst>
                  <a:outerShdw blurRad="38100" dist="19050" dir="2700000" algn="tl" rotWithShape="0">
                    <a:schemeClr val="dk1">
                      <a:alpha val="40000"/>
                    </a:schemeClr>
                  </a:outerShdw>
                </a:effectLst>
              </a:endParaRPr>
            </a:p>
          </p:txBody>
        </p:sp>
        <p:pic>
          <p:nvPicPr>
            <p:cNvPr id="28" name="图片 27">
              <a:extLst>
                <a:ext uri="{FF2B5EF4-FFF2-40B4-BE49-F238E27FC236}">
                  <a16:creationId xmlns:a16="http://schemas.microsoft.com/office/drawing/2014/main" id="{82AA34AF-7CDD-42BF-A707-CED45D4CD0CD}"/>
                </a:ext>
              </a:extLst>
            </p:cNvPr>
            <p:cNvPicPr preferRelativeResize="0">
              <a:picLocks/>
            </p:cNvPicPr>
            <p:nvPr/>
          </p:nvPicPr>
          <p:blipFill>
            <a:blip r:embed="rId2"/>
            <a:stretch>
              <a:fillRect/>
            </a:stretch>
          </p:blipFill>
          <p:spPr>
            <a:xfrm>
              <a:off x="5677600" y="1206290"/>
              <a:ext cx="360000" cy="360000"/>
            </a:xfrm>
            <a:prstGeom prst="rect">
              <a:avLst/>
            </a:prstGeom>
          </p:spPr>
        </p:pic>
        <p:cxnSp>
          <p:nvCxnSpPr>
            <p:cNvPr id="29" name="直接箭头连接符 28">
              <a:extLst>
                <a:ext uri="{FF2B5EF4-FFF2-40B4-BE49-F238E27FC236}">
                  <a16:creationId xmlns:a16="http://schemas.microsoft.com/office/drawing/2014/main" id="{6EC19C12-4558-4477-89C6-9F442B9172F1}"/>
                </a:ext>
              </a:extLst>
            </p:cNvPr>
            <p:cNvCxnSpPr>
              <a:stCxn id="27" idx="3"/>
              <a:endCxn id="28" idx="1"/>
            </p:cNvCxnSpPr>
            <p:nvPr/>
          </p:nvCxnSpPr>
          <p:spPr>
            <a:xfrm>
              <a:off x="2015226" y="1386290"/>
              <a:ext cx="3662374"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475548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E79F96-8F3E-4D24-AF5A-B398A66DB780}"/>
              </a:ext>
            </a:extLst>
          </p:cNvPr>
          <p:cNvSpPr>
            <a:spLocks noGrp="1"/>
          </p:cNvSpPr>
          <p:nvPr>
            <p:ph type="title"/>
          </p:nvPr>
        </p:nvSpPr>
        <p:spPr/>
        <p:txBody>
          <a:bodyPr/>
          <a:lstStyle/>
          <a:p>
            <a:r>
              <a:rPr lang="ja-JP" altLang="en-US">
                <a:latin typeface="MS Mincho"/>
                <a:ea typeface="MS Mincho"/>
              </a:rPr>
              <a:t>モデル</a:t>
            </a:r>
            <a:endParaRPr lang="zh-CN" altLang="en-US"/>
          </a:p>
        </p:txBody>
      </p:sp>
      <p:sp>
        <p:nvSpPr>
          <p:cNvPr id="4" name="灯片编号占位符 3">
            <a:extLst>
              <a:ext uri="{FF2B5EF4-FFF2-40B4-BE49-F238E27FC236}">
                <a16:creationId xmlns:a16="http://schemas.microsoft.com/office/drawing/2014/main" id="{05C05C46-1C08-48F8-92FE-A8A2A48BCB0B}"/>
              </a:ext>
            </a:extLst>
          </p:cNvPr>
          <p:cNvSpPr>
            <a:spLocks noGrp="1"/>
          </p:cNvSpPr>
          <p:nvPr>
            <p:ph type="sldNum" sz="quarter" idx="12"/>
          </p:nvPr>
        </p:nvSpPr>
        <p:spPr/>
        <p:txBody>
          <a:bodyPr/>
          <a:lstStyle/>
          <a:p>
            <a:fld id="{079CB688-378F-4534-BFFE-AF122467FDB7}" type="slidenum">
              <a:rPr lang="zh-CN" altLang="en-US" smtClean="0"/>
              <a:t>3</a:t>
            </a:fld>
            <a:endParaRPr lang="zh-CN" altLang="en-US"/>
          </a:p>
        </p:txBody>
      </p:sp>
      <p:sp>
        <p:nvSpPr>
          <p:cNvPr id="5" name="内容占位符 4">
            <a:extLst>
              <a:ext uri="{FF2B5EF4-FFF2-40B4-BE49-F238E27FC236}">
                <a16:creationId xmlns:a16="http://schemas.microsoft.com/office/drawing/2014/main" id="{54C02D6B-0930-4D16-A502-F2B2A8C4C7CA}"/>
              </a:ext>
            </a:extLst>
          </p:cNvPr>
          <p:cNvSpPr>
            <a:spLocks noGrp="1"/>
          </p:cNvSpPr>
          <p:nvPr>
            <p:ph idx="1"/>
          </p:nvPr>
        </p:nvSpPr>
        <p:spPr>
          <a:xfrm>
            <a:off x="121457" y="1930400"/>
            <a:ext cx="8596668" cy="3880773"/>
          </a:xfrm>
        </p:spPr>
        <p:txBody>
          <a:bodyPr vert="horz" lIns="91440" tIns="45720" rIns="91440" bIns="45720" rtlCol="0" anchor="t">
            <a:normAutofit/>
          </a:bodyPr>
          <a:lstStyle/>
          <a:p>
            <a:pPr marL="0" indent="0">
              <a:buNone/>
            </a:pPr>
            <a:endParaRPr lang="zh-CN" altLang="en-US">
              <a:latin typeface="MS Mincho"/>
              <a:ea typeface="MS Mincho"/>
            </a:endParaRPr>
          </a:p>
          <a:p>
            <a:r>
              <a:rPr lang="zh-CN" altLang="">
                <a:latin typeface="MS Mincho"/>
                <a:ea typeface="MS Mincho"/>
              </a:rPr>
              <a:t>毎年、学会会議で数多くのモデルがていあんされる</a:t>
            </a:r>
            <a:r>
              <a:rPr lang="zh-CN" altLang="en-US">
                <a:latin typeface="MS Mincho"/>
                <a:ea typeface="MS Mincho"/>
              </a:rPr>
              <a:t>。</a:t>
            </a:r>
            <a:endParaRPr lang="zh-CN" altLang="en-US"/>
          </a:p>
          <a:p>
            <a:r>
              <a:rPr lang="zh-CN">
                <a:latin typeface="MS Mincho"/>
                <a:ea typeface="MS Mincho"/>
              </a:rPr>
              <a:t>研究者</a:t>
            </a:r>
            <a:r>
              <a:rPr lang="zh-CN" altLang="en-US">
                <a:latin typeface="MS Mincho"/>
                <a:ea typeface="MS Mincho"/>
              </a:rPr>
              <a:t>は</a:t>
            </a:r>
            <a:r>
              <a:rPr lang="zh-CN">
                <a:latin typeface="MS Mincho"/>
                <a:ea typeface="MS Mincho"/>
              </a:rPr>
              <a:t>卓越した性能を</a:t>
            </a:r>
            <a:r>
              <a:rPr lang="zh-CN" altLang="en-US">
                <a:latin typeface="MS Mincho"/>
                <a:ea typeface="MS Mincho"/>
              </a:rPr>
              <a:t>持</a:t>
            </a:r>
            <a:r>
              <a:rPr lang="zh-CN">
                <a:latin typeface="MS Mincho"/>
                <a:ea typeface="MS Mincho"/>
              </a:rPr>
              <a:t>つ</a:t>
            </a:r>
            <a:r>
              <a:rPr lang="zh-CN" altLang="en-US">
                <a:latin typeface="MS Mincho"/>
                <a:ea typeface="MS Mincho"/>
              </a:rPr>
              <a:t>モデルを参照し</a:t>
            </a:r>
            <a:r>
              <a:rPr lang="zh-CN">
                <a:latin typeface="MS Mincho"/>
                <a:ea typeface="MS Mincho"/>
              </a:rPr>
              <a:t>、新しいモデルを開発す</a:t>
            </a:r>
            <a:r>
              <a:rPr lang="zh-CN" altLang="en-US">
                <a:latin typeface="MS Mincho"/>
                <a:ea typeface="MS Mincho"/>
              </a:rPr>
              <a:t>る。</a:t>
            </a:r>
          </a:p>
          <a:p>
            <a:r>
              <a:rPr lang="zh-CN" altLang="en-US">
                <a:latin typeface="MS Mincho"/>
                <a:ea typeface="MS Mincho"/>
              </a:rPr>
              <a:t>DLの発展に深い影響があるモデル：</a:t>
            </a:r>
            <a:br>
              <a:rPr lang="zh-CN" altLang="en-US">
                <a:latin typeface="MS Mincho"/>
                <a:ea typeface="MS Mincho"/>
              </a:rPr>
            </a:br>
            <a:r>
              <a:rPr lang="zh-CN" altLang="en-US">
                <a:latin typeface="MS Mincho"/>
                <a:ea typeface="MS Mincho"/>
              </a:rPr>
              <a:t>Alexnet, VGG, Resnet, GAN, ViTなど</a:t>
            </a:r>
            <a:endParaRPr lang="zh-CN" altLang="en-US" dirty="0"/>
          </a:p>
        </p:txBody>
      </p:sp>
    </p:spTree>
    <p:extLst>
      <p:ext uri="{BB962C8B-B14F-4D97-AF65-F5344CB8AC3E}">
        <p14:creationId xmlns:p14="http://schemas.microsoft.com/office/powerpoint/2010/main" val="2773682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E79F96-8F3E-4D24-AF5A-B398A66DB780}"/>
              </a:ext>
            </a:extLst>
          </p:cNvPr>
          <p:cNvSpPr>
            <a:spLocks noGrp="1"/>
          </p:cNvSpPr>
          <p:nvPr>
            <p:ph type="title"/>
          </p:nvPr>
        </p:nvSpPr>
        <p:spPr/>
        <p:txBody>
          <a:bodyPr/>
          <a:lstStyle/>
          <a:p>
            <a:r>
              <a:rPr lang="ja-JP" altLang="en-US">
                <a:latin typeface="MS Mincho"/>
                <a:ea typeface="MS Mincho"/>
              </a:rPr>
              <a:t>VGG16</a:t>
            </a:r>
            <a:endParaRPr lang="zh-CN" altLang="en-US"/>
          </a:p>
        </p:txBody>
      </p:sp>
      <p:sp>
        <p:nvSpPr>
          <p:cNvPr id="4" name="灯片编号占位符 3">
            <a:extLst>
              <a:ext uri="{FF2B5EF4-FFF2-40B4-BE49-F238E27FC236}">
                <a16:creationId xmlns:a16="http://schemas.microsoft.com/office/drawing/2014/main" id="{05C05C46-1C08-48F8-92FE-A8A2A48BCB0B}"/>
              </a:ext>
            </a:extLst>
          </p:cNvPr>
          <p:cNvSpPr>
            <a:spLocks noGrp="1"/>
          </p:cNvSpPr>
          <p:nvPr>
            <p:ph type="sldNum" sz="quarter" idx="12"/>
          </p:nvPr>
        </p:nvSpPr>
        <p:spPr/>
        <p:txBody>
          <a:bodyPr/>
          <a:lstStyle/>
          <a:p>
            <a:fld id="{079CB688-378F-4534-BFFE-AF122467FDB7}" type="slidenum">
              <a:rPr lang="zh-CN" altLang="en-US" smtClean="0"/>
              <a:t>4</a:t>
            </a:fld>
            <a:endParaRPr lang="zh-CN" altLang="en-US"/>
          </a:p>
        </p:txBody>
      </p:sp>
      <p:pic>
        <p:nvPicPr>
          <p:cNvPr id="10" name="图片 9" descr="图表&#10;&#10;描述已自动生成">
            <a:extLst>
              <a:ext uri="{FF2B5EF4-FFF2-40B4-BE49-F238E27FC236}">
                <a16:creationId xmlns:a16="http://schemas.microsoft.com/office/drawing/2014/main" id="{AE566AF5-9470-4B5E-BE8B-AEEF9DBE6F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699936" y="2536399"/>
            <a:ext cx="5945560" cy="1645945"/>
          </a:xfrm>
          <a:prstGeom prst="rect">
            <a:avLst/>
          </a:prstGeom>
        </p:spPr>
      </p:pic>
      <p:sp>
        <p:nvSpPr>
          <p:cNvPr id="11" name="文本框 10">
            <a:extLst>
              <a:ext uri="{FF2B5EF4-FFF2-40B4-BE49-F238E27FC236}">
                <a16:creationId xmlns:a16="http://schemas.microsoft.com/office/drawing/2014/main" id="{9C64D1D5-0508-49B1-A29D-459B4099A7FA}"/>
              </a:ext>
            </a:extLst>
          </p:cNvPr>
          <p:cNvSpPr txBox="1"/>
          <p:nvPr/>
        </p:nvSpPr>
        <p:spPr>
          <a:xfrm>
            <a:off x="7206013" y="0"/>
            <a:ext cx="1289676" cy="369332"/>
          </a:xfrm>
          <a:prstGeom prst="rect">
            <a:avLst/>
          </a:prstGeom>
          <a:noFill/>
        </p:spPr>
        <p:txBody>
          <a:bodyPr wrap="square" rtlCol="0">
            <a:spAutoFit/>
          </a:bodyPr>
          <a:lstStyle/>
          <a:p>
            <a:pPr algn="ctr"/>
            <a:r>
              <a:rPr lang="en-US" altLang="zh-CN" dirty="0">
                <a:latin typeface="Times New Roman" panose="02020603050405020304" pitchFamily="18" charset="0"/>
                <a:cs typeface="Times New Roman" panose="02020603050405020304" pitchFamily="18" charset="0"/>
              </a:rPr>
              <a:t>Input</a:t>
            </a:r>
            <a:endParaRPr lang="zh-CN" altLang="en-US" dirty="0">
              <a:latin typeface="Times New Roman" panose="02020603050405020304" pitchFamily="18" charset="0"/>
              <a:cs typeface="Times New Roman" panose="02020603050405020304" pitchFamily="18" charset="0"/>
            </a:endParaRPr>
          </a:p>
        </p:txBody>
      </p:sp>
      <p:sp>
        <p:nvSpPr>
          <p:cNvPr id="12" name="文本框 11">
            <a:extLst>
              <a:ext uri="{FF2B5EF4-FFF2-40B4-BE49-F238E27FC236}">
                <a16:creationId xmlns:a16="http://schemas.microsoft.com/office/drawing/2014/main" id="{38549E33-45DE-41C4-B61B-FDE522C47FB3}"/>
              </a:ext>
            </a:extLst>
          </p:cNvPr>
          <p:cNvSpPr txBox="1"/>
          <p:nvPr/>
        </p:nvSpPr>
        <p:spPr>
          <a:xfrm>
            <a:off x="7206013" y="6406487"/>
            <a:ext cx="1289676" cy="369332"/>
          </a:xfrm>
          <a:prstGeom prst="rect">
            <a:avLst/>
          </a:prstGeom>
          <a:noFill/>
        </p:spPr>
        <p:txBody>
          <a:bodyPr wrap="square" rtlCol="0">
            <a:spAutoFit/>
          </a:bodyPr>
          <a:lstStyle/>
          <a:p>
            <a:pPr algn="ctr"/>
            <a:r>
              <a:rPr lang="en-US" altLang="zh-CN" dirty="0">
                <a:latin typeface="Times New Roman" panose="02020603050405020304" pitchFamily="18" charset="0"/>
                <a:cs typeface="Times New Roman" panose="02020603050405020304" pitchFamily="18" charset="0"/>
              </a:rPr>
              <a:t>Output</a:t>
            </a:r>
            <a:endParaRPr lang="zh-CN" altLang="en-US" dirty="0">
              <a:latin typeface="Times New Roman" panose="02020603050405020304" pitchFamily="18" charset="0"/>
              <a:cs typeface="Times New Roman" panose="02020603050405020304" pitchFamily="18" charset="0"/>
            </a:endParaRPr>
          </a:p>
        </p:txBody>
      </p:sp>
      <p:pic>
        <p:nvPicPr>
          <p:cNvPr id="7" name="图片 7" descr="表格&#10;&#10;已自动生成说明">
            <a:extLst>
              <a:ext uri="{FF2B5EF4-FFF2-40B4-BE49-F238E27FC236}">
                <a16:creationId xmlns:a16="http://schemas.microsoft.com/office/drawing/2014/main" id="{C2E6F969-F07E-4037-A813-F1A0C86D0AF1}"/>
              </a:ext>
            </a:extLst>
          </p:cNvPr>
          <p:cNvPicPr>
            <a:picLocks noGrp="1" noChangeAspect="1"/>
          </p:cNvPicPr>
          <p:nvPr>
            <p:ph idx="1"/>
          </p:nvPr>
        </p:nvPicPr>
        <p:blipFill>
          <a:blip r:embed="rId3"/>
          <a:stretch>
            <a:fillRect/>
          </a:stretch>
        </p:blipFill>
        <p:spPr>
          <a:xfrm>
            <a:off x="965721" y="1270252"/>
            <a:ext cx="5220546" cy="5300499"/>
          </a:xfrm>
        </p:spPr>
      </p:pic>
    </p:spTree>
    <p:extLst>
      <p:ext uri="{BB962C8B-B14F-4D97-AF65-F5344CB8AC3E}">
        <p14:creationId xmlns:p14="http://schemas.microsoft.com/office/powerpoint/2010/main" val="3877005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E79F96-8F3E-4D24-AF5A-B398A66DB780}"/>
              </a:ext>
            </a:extLst>
          </p:cNvPr>
          <p:cNvSpPr>
            <a:spLocks noGrp="1"/>
          </p:cNvSpPr>
          <p:nvPr>
            <p:ph type="title"/>
          </p:nvPr>
        </p:nvSpPr>
        <p:spPr/>
        <p:txBody>
          <a:bodyPr/>
          <a:lstStyle/>
          <a:p>
            <a:r>
              <a:rPr lang="ja-JP" altLang="en-US" dirty="0">
                <a:latin typeface="MS Mincho"/>
                <a:ea typeface="MS Mincho"/>
              </a:rPr>
              <a:t>VGG16</a:t>
            </a:r>
            <a:endParaRPr lang="zh-CN" altLang="en-US" dirty="0"/>
          </a:p>
        </p:txBody>
      </p:sp>
      <p:sp>
        <p:nvSpPr>
          <p:cNvPr id="4" name="灯片编号占位符 3">
            <a:extLst>
              <a:ext uri="{FF2B5EF4-FFF2-40B4-BE49-F238E27FC236}">
                <a16:creationId xmlns:a16="http://schemas.microsoft.com/office/drawing/2014/main" id="{05C05C46-1C08-48F8-92FE-A8A2A48BCB0B}"/>
              </a:ext>
            </a:extLst>
          </p:cNvPr>
          <p:cNvSpPr>
            <a:spLocks noGrp="1"/>
          </p:cNvSpPr>
          <p:nvPr>
            <p:ph type="sldNum" sz="quarter" idx="12"/>
          </p:nvPr>
        </p:nvSpPr>
        <p:spPr/>
        <p:txBody>
          <a:bodyPr/>
          <a:lstStyle/>
          <a:p>
            <a:fld id="{079CB688-378F-4534-BFFE-AF122467FDB7}" type="slidenum">
              <a:rPr lang="zh-CN" altLang="en-US" smtClean="0"/>
              <a:t>5</a:t>
            </a:fld>
            <a:endParaRPr lang="zh-CN" altLang="en-US"/>
          </a:p>
        </p:txBody>
      </p:sp>
      <p:pic>
        <p:nvPicPr>
          <p:cNvPr id="8" name="内容占位符 7" descr="图示&#10;&#10;描述已自动生成">
            <a:extLst>
              <a:ext uri="{FF2B5EF4-FFF2-40B4-BE49-F238E27FC236}">
                <a16:creationId xmlns:a16="http://schemas.microsoft.com/office/drawing/2014/main" id="{51A37234-3C9B-41FA-8128-D152A8E4233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95993" y="1270000"/>
            <a:ext cx="6888577" cy="4056340"/>
          </a:xfrm>
        </p:spPr>
      </p:pic>
      <p:sp>
        <p:nvSpPr>
          <p:cNvPr id="9" name="文本框 8">
            <a:extLst>
              <a:ext uri="{FF2B5EF4-FFF2-40B4-BE49-F238E27FC236}">
                <a16:creationId xmlns:a16="http://schemas.microsoft.com/office/drawing/2014/main" id="{668BBE71-230F-40D7-B0A7-8EB30FFB2A6C}"/>
              </a:ext>
            </a:extLst>
          </p:cNvPr>
          <p:cNvSpPr txBox="1"/>
          <p:nvPr/>
        </p:nvSpPr>
        <p:spPr>
          <a:xfrm>
            <a:off x="737191" y="1772093"/>
            <a:ext cx="3841898" cy="4154984"/>
          </a:xfrm>
          <a:prstGeom prst="rect">
            <a:avLst/>
          </a:prstGeom>
          <a:noFill/>
        </p:spPr>
        <p:txBody>
          <a:bodyPr wrap="square" rtlCol="0">
            <a:spAutoFit/>
          </a:bodyPr>
          <a:lstStyle/>
          <a:p>
            <a:pPr marL="342900" indent="-342900">
              <a:buFont typeface="Wingdings" panose="05000000000000000000" pitchFamily="2" charset="2"/>
              <a:buChar char="p"/>
            </a:pPr>
            <a:r>
              <a:rPr lang="en-US" altLang="ja-JP" sz="2400" dirty="0">
                <a:latin typeface="ＭＳ 明朝" panose="02020609040205080304" pitchFamily="17" charset="-128"/>
                <a:ea typeface="ＭＳ 明朝" panose="02020609040205080304" pitchFamily="17" charset="-128"/>
              </a:rPr>
              <a:t>5</a:t>
            </a:r>
            <a:r>
              <a:rPr lang="ja-JP" altLang="en-US" sz="2400" dirty="0">
                <a:latin typeface="ＭＳ 明朝" panose="02020609040205080304" pitchFamily="17" charset="-128"/>
                <a:ea typeface="ＭＳ 明朝" panose="02020609040205080304" pitchFamily="17" charset="-128"/>
              </a:rPr>
              <a:t>*</a:t>
            </a:r>
            <a:r>
              <a:rPr lang="en-US" altLang="ja-JP" sz="2400" dirty="0">
                <a:latin typeface="ＭＳ 明朝" panose="02020609040205080304" pitchFamily="17" charset="-128"/>
                <a:ea typeface="ＭＳ 明朝" panose="02020609040205080304" pitchFamily="17" charset="-128"/>
              </a:rPr>
              <a:t>5</a:t>
            </a:r>
            <a:r>
              <a:rPr lang="ja-JP" altLang="en-US" sz="2400" dirty="0">
                <a:latin typeface="ＭＳ 明朝" panose="02020609040205080304" pitchFamily="17" charset="-128"/>
                <a:ea typeface="ＭＳ 明朝" panose="02020609040205080304" pitchFamily="17" charset="-128"/>
              </a:rPr>
              <a:t>の畳み込みコアを二つの</a:t>
            </a:r>
            <a:r>
              <a:rPr lang="en-US" altLang="ja-JP" sz="2400" dirty="0">
                <a:latin typeface="ＭＳ 明朝" panose="02020609040205080304" pitchFamily="17" charset="-128"/>
                <a:ea typeface="ＭＳ 明朝" panose="02020609040205080304" pitchFamily="17" charset="-128"/>
              </a:rPr>
              <a:t>3*3</a:t>
            </a:r>
            <a:r>
              <a:rPr lang="ja-JP" altLang="en-US" sz="2400" dirty="0">
                <a:latin typeface="ＭＳ 明朝" panose="02020609040205080304" pitchFamily="17" charset="-128"/>
                <a:ea typeface="ＭＳ 明朝" panose="02020609040205080304" pitchFamily="17" charset="-128"/>
              </a:rPr>
              <a:t>のコアに置き換えることで、層を増やすとともに計算量を減少する。</a:t>
            </a:r>
            <a:endParaRPr lang="en-US" altLang="ja-JP" sz="2400" dirty="0">
              <a:latin typeface="ＭＳ 明朝" panose="02020609040205080304" pitchFamily="17" charset="-128"/>
              <a:ea typeface="ＭＳ 明朝" panose="02020609040205080304" pitchFamily="17" charset="-128"/>
            </a:endParaRPr>
          </a:p>
          <a:p>
            <a:pPr marL="342900" indent="-342900">
              <a:buFont typeface="Wingdings" panose="05000000000000000000" pitchFamily="2" charset="2"/>
              <a:buChar char="p"/>
            </a:pPr>
            <a:r>
              <a:rPr lang="ja-JP" altLang="en-US" sz="2400" dirty="0">
                <a:latin typeface="ＭＳ 明朝" panose="02020609040205080304" pitchFamily="17" charset="-128"/>
                <a:ea typeface="ＭＳ 明朝" panose="02020609040205080304" pitchFamily="17" charset="-128"/>
              </a:rPr>
              <a:t>数多くの論文はより深層のモデルはより高い性能を持つことを証明した。</a:t>
            </a:r>
            <a:endParaRPr lang="en-US" altLang="ja-JP" sz="2400" dirty="0">
              <a:latin typeface="ＭＳ 明朝" panose="02020609040205080304" pitchFamily="17" charset="-128"/>
              <a:ea typeface="ＭＳ 明朝" panose="02020609040205080304" pitchFamily="17" charset="-128"/>
            </a:endParaRPr>
          </a:p>
          <a:p>
            <a:pPr marL="342900" indent="-342900">
              <a:buFont typeface="Wingdings" panose="05000000000000000000" pitchFamily="2" charset="2"/>
              <a:buChar char="p"/>
            </a:pPr>
            <a:r>
              <a:rPr lang="en-US" altLang="ja-JP" sz="2400" dirty="0">
                <a:latin typeface="ＭＳ 明朝" panose="02020609040205080304" pitchFamily="17" charset="-128"/>
                <a:ea typeface="ＭＳ 明朝" panose="02020609040205080304" pitchFamily="17" charset="-128"/>
              </a:rPr>
              <a:t>VGG</a:t>
            </a:r>
            <a:r>
              <a:rPr lang="ja-JP" altLang="en-US" sz="2400" dirty="0">
                <a:latin typeface="ＭＳ 明朝" panose="02020609040205080304" pitchFamily="17" charset="-128"/>
                <a:ea typeface="ＭＳ 明朝" panose="02020609040205080304" pitchFamily="17" charset="-128"/>
              </a:rPr>
              <a:t>はその理論を実現した。</a:t>
            </a:r>
            <a:endParaRPr lang="zh-CN" altLang="en-US" sz="24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982021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E79F96-8F3E-4D24-AF5A-B398A66DB780}"/>
              </a:ext>
            </a:extLst>
          </p:cNvPr>
          <p:cNvSpPr>
            <a:spLocks noGrp="1"/>
          </p:cNvSpPr>
          <p:nvPr>
            <p:ph type="title"/>
          </p:nvPr>
        </p:nvSpPr>
        <p:spPr/>
        <p:txBody>
          <a:bodyPr/>
          <a:lstStyle/>
          <a:p>
            <a:r>
              <a:rPr lang="en-US" altLang="ja-JP" dirty="0"/>
              <a:t>O</a:t>
            </a:r>
            <a:r>
              <a:rPr lang="en-US" altLang="zh-CN" dirty="0"/>
              <a:t>verfitting</a:t>
            </a:r>
            <a:endParaRPr lang="zh-CN" altLang="en-US" dirty="0"/>
          </a:p>
        </p:txBody>
      </p:sp>
      <p:sp>
        <p:nvSpPr>
          <p:cNvPr id="4" name="灯片编号占位符 3">
            <a:extLst>
              <a:ext uri="{FF2B5EF4-FFF2-40B4-BE49-F238E27FC236}">
                <a16:creationId xmlns:a16="http://schemas.microsoft.com/office/drawing/2014/main" id="{05C05C46-1C08-48F8-92FE-A8A2A48BCB0B}"/>
              </a:ext>
            </a:extLst>
          </p:cNvPr>
          <p:cNvSpPr>
            <a:spLocks noGrp="1"/>
          </p:cNvSpPr>
          <p:nvPr>
            <p:ph type="sldNum" sz="quarter" idx="12"/>
          </p:nvPr>
        </p:nvSpPr>
        <p:spPr/>
        <p:txBody>
          <a:bodyPr/>
          <a:lstStyle/>
          <a:p>
            <a:fld id="{079CB688-378F-4534-BFFE-AF122467FDB7}" type="slidenum">
              <a:rPr lang="zh-CN" altLang="en-US" smtClean="0"/>
              <a:t>6</a:t>
            </a:fld>
            <a:endParaRPr lang="zh-CN" altLang="en-US"/>
          </a:p>
        </p:txBody>
      </p:sp>
      <p:sp>
        <p:nvSpPr>
          <p:cNvPr id="9" name="文本框 8">
            <a:extLst>
              <a:ext uri="{FF2B5EF4-FFF2-40B4-BE49-F238E27FC236}">
                <a16:creationId xmlns:a16="http://schemas.microsoft.com/office/drawing/2014/main" id="{668BBE71-230F-40D7-B0A7-8EB30FFB2A6C}"/>
              </a:ext>
            </a:extLst>
          </p:cNvPr>
          <p:cNvSpPr txBox="1"/>
          <p:nvPr/>
        </p:nvSpPr>
        <p:spPr>
          <a:xfrm>
            <a:off x="737190" y="1772091"/>
            <a:ext cx="4596810" cy="3108543"/>
          </a:xfrm>
          <a:prstGeom prst="rect">
            <a:avLst/>
          </a:prstGeom>
          <a:noFill/>
        </p:spPr>
        <p:txBody>
          <a:bodyPr wrap="square" rtlCol="0">
            <a:spAutoFit/>
          </a:bodyPr>
          <a:lstStyle/>
          <a:p>
            <a:pPr marL="342900" indent="-342900">
              <a:buFont typeface="Wingdings" panose="05000000000000000000" pitchFamily="2" charset="2"/>
              <a:buChar char="p"/>
            </a:pPr>
            <a:r>
              <a:rPr lang="ja-JP" altLang="en-US" sz="2800" dirty="0">
                <a:latin typeface="ＭＳ 明朝" panose="02020609040205080304" pitchFamily="17" charset="-128"/>
                <a:ea typeface="ＭＳ 明朝" panose="02020609040205080304" pitchFamily="17" charset="-128"/>
              </a:rPr>
              <a:t>既知のデータを夢中になって、予測能力が非常に弱くなる。</a:t>
            </a:r>
            <a:endParaRPr lang="en-US" altLang="ja-JP" sz="2800" dirty="0">
              <a:latin typeface="ＭＳ 明朝" panose="02020609040205080304" pitchFamily="17" charset="-128"/>
              <a:ea typeface="ＭＳ 明朝" panose="02020609040205080304" pitchFamily="17" charset="-128"/>
            </a:endParaRPr>
          </a:p>
          <a:p>
            <a:pPr marL="342900" indent="-342900">
              <a:buFont typeface="Wingdings" panose="05000000000000000000" pitchFamily="2" charset="2"/>
              <a:buChar char="p"/>
            </a:pPr>
            <a:r>
              <a:rPr lang="ja-JP" altLang="en-US" sz="2800" dirty="0">
                <a:latin typeface="ＭＳ 明朝" panose="02020609040205080304" pitchFamily="17" charset="-128"/>
                <a:ea typeface="ＭＳ 明朝" panose="02020609040205080304" pitchFamily="17" charset="-128"/>
              </a:rPr>
              <a:t>それに対して、</a:t>
            </a:r>
            <a:r>
              <a:rPr lang="en-US" altLang="zh-CN" sz="2800" dirty="0">
                <a:latin typeface="ＭＳ 明朝" panose="02020609040205080304" pitchFamily="17" charset="-128"/>
                <a:ea typeface="ＭＳ 明朝" panose="02020609040205080304" pitchFamily="17" charset="-128"/>
              </a:rPr>
              <a:t>underfitting</a:t>
            </a:r>
            <a:r>
              <a:rPr lang="ja-JP" altLang="en-US" sz="2800" dirty="0">
                <a:latin typeface="ＭＳ 明朝" panose="02020609040205080304" pitchFamily="17" charset="-128"/>
                <a:ea typeface="ＭＳ 明朝" panose="02020609040205080304" pitchFamily="17" charset="-128"/>
              </a:rPr>
              <a:t>がある。</a:t>
            </a:r>
            <a:endParaRPr lang="en-US" altLang="ja-JP" sz="2800" dirty="0">
              <a:latin typeface="ＭＳ 明朝" panose="02020609040205080304" pitchFamily="17" charset="-128"/>
              <a:ea typeface="ＭＳ 明朝" panose="02020609040205080304" pitchFamily="17" charset="-128"/>
            </a:endParaRPr>
          </a:p>
          <a:p>
            <a:pPr marL="342900" indent="-342900">
              <a:buFont typeface="Wingdings" panose="05000000000000000000" pitchFamily="2" charset="2"/>
              <a:buChar char="p"/>
            </a:pPr>
            <a:r>
              <a:rPr lang="en-US" altLang="zh-CN" sz="2800" dirty="0">
                <a:latin typeface="ＭＳ 明朝" panose="02020609040205080304" pitchFamily="17" charset="-128"/>
                <a:ea typeface="ＭＳ 明朝" panose="02020609040205080304" pitchFamily="17" charset="-128"/>
              </a:rPr>
              <a:t>Overfitting</a:t>
            </a:r>
            <a:r>
              <a:rPr lang="ja-JP" altLang="en-US" sz="2800" dirty="0">
                <a:latin typeface="ＭＳ 明朝" panose="02020609040205080304" pitchFamily="17" charset="-128"/>
                <a:ea typeface="ＭＳ 明朝" panose="02020609040205080304" pitchFamily="17" charset="-128"/>
              </a:rPr>
              <a:t>は深層学習における深刻な問題。</a:t>
            </a:r>
            <a:endParaRPr lang="zh-CN" altLang="en-US" sz="2800" dirty="0">
              <a:latin typeface="ＭＳ 明朝" panose="02020609040205080304" pitchFamily="17" charset="-128"/>
              <a:ea typeface="ＭＳ 明朝" panose="02020609040205080304" pitchFamily="17" charset="-128"/>
            </a:endParaRPr>
          </a:p>
        </p:txBody>
      </p:sp>
      <p:pic>
        <p:nvPicPr>
          <p:cNvPr id="7" name="内容占位符 6" descr="图表&#10;&#10;描述已自动生成">
            <a:extLst>
              <a:ext uri="{FF2B5EF4-FFF2-40B4-BE49-F238E27FC236}">
                <a16:creationId xmlns:a16="http://schemas.microsoft.com/office/drawing/2014/main" id="{EAA8CBD8-3E66-4AB2-976C-E8E224D822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55760" y="745190"/>
            <a:ext cx="4806465" cy="4806465"/>
          </a:xfrm>
        </p:spPr>
      </p:pic>
    </p:spTree>
    <p:extLst>
      <p:ext uri="{BB962C8B-B14F-4D97-AF65-F5344CB8AC3E}">
        <p14:creationId xmlns:p14="http://schemas.microsoft.com/office/powerpoint/2010/main" val="1845285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E79F96-8F3E-4D24-AF5A-B398A66DB780}"/>
              </a:ext>
            </a:extLst>
          </p:cNvPr>
          <p:cNvSpPr>
            <a:spLocks noGrp="1"/>
          </p:cNvSpPr>
          <p:nvPr>
            <p:ph type="title"/>
          </p:nvPr>
        </p:nvSpPr>
        <p:spPr>
          <a:xfrm>
            <a:off x="677334" y="609600"/>
            <a:ext cx="8596668" cy="676656"/>
          </a:xfrm>
        </p:spPr>
        <p:txBody>
          <a:bodyPr/>
          <a:lstStyle/>
          <a:p>
            <a:r>
              <a:rPr lang="ja-JP" altLang="en-US" dirty="0"/>
              <a:t>訓練セット、検証セット、テストセット</a:t>
            </a:r>
            <a:endParaRPr lang="zh-CN" altLang="en-US" dirty="0"/>
          </a:p>
        </p:txBody>
      </p:sp>
      <p:sp>
        <p:nvSpPr>
          <p:cNvPr id="4" name="灯片编号占位符 3">
            <a:extLst>
              <a:ext uri="{FF2B5EF4-FFF2-40B4-BE49-F238E27FC236}">
                <a16:creationId xmlns:a16="http://schemas.microsoft.com/office/drawing/2014/main" id="{05C05C46-1C08-48F8-92FE-A8A2A48BCB0B}"/>
              </a:ext>
            </a:extLst>
          </p:cNvPr>
          <p:cNvSpPr>
            <a:spLocks noGrp="1"/>
          </p:cNvSpPr>
          <p:nvPr>
            <p:ph type="sldNum" sz="quarter" idx="12"/>
          </p:nvPr>
        </p:nvSpPr>
        <p:spPr/>
        <p:txBody>
          <a:bodyPr/>
          <a:lstStyle/>
          <a:p>
            <a:fld id="{079CB688-378F-4534-BFFE-AF122467FDB7}" type="slidenum">
              <a:rPr lang="zh-CN" altLang="en-US" smtClean="0"/>
              <a:t>7</a:t>
            </a:fld>
            <a:endParaRPr lang="zh-CN" altLang="en-US"/>
          </a:p>
        </p:txBody>
      </p:sp>
      <p:graphicFrame>
        <p:nvGraphicFramePr>
          <p:cNvPr id="6" name="表格 7">
            <a:extLst>
              <a:ext uri="{FF2B5EF4-FFF2-40B4-BE49-F238E27FC236}">
                <a16:creationId xmlns:a16="http://schemas.microsoft.com/office/drawing/2014/main" id="{81BA5A93-6EB6-48A8-A877-CF045F9B721D}"/>
              </a:ext>
            </a:extLst>
          </p:cNvPr>
          <p:cNvGraphicFramePr>
            <a:graphicFrameLocks noGrp="1"/>
          </p:cNvGraphicFramePr>
          <p:nvPr>
            <p:extLst>
              <p:ext uri="{D42A27DB-BD31-4B8C-83A1-F6EECF244321}">
                <p14:modId xmlns:p14="http://schemas.microsoft.com/office/powerpoint/2010/main" val="1976018048"/>
              </p:ext>
            </p:extLst>
          </p:nvPr>
        </p:nvGraphicFramePr>
        <p:xfrm>
          <a:off x="556768" y="1786466"/>
          <a:ext cx="9684512" cy="3156240"/>
        </p:xfrm>
        <a:graphic>
          <a:graphicData uri="http://schemas.openxmlformats.org/drawingml/2006/table">
            <a:tbl>
              <a:tblPr firstRow="1" bandRow="1">
                <a:tableStyleId>{5C22544A-7EE6-4342-B048-85BDC9FD1C3A}</a:tableStyleId>
              </a:tblPr>
              <a:tblGrid>
                <a:gridCol w="2421128">
                  <a:extLst>
                    <a:ext uri="{9D8B030D-6E8A-4147-A177-3AD203B41FA5}">
                      <a16:colId xmlns:a16="http://schemas.microsoft.com/office/drawing/2014/main" val="3455712574"/>
                    </a:ext>
                  </a:extLst>
                </a:gridCol>
                <a:gridCol w="2421128">
                  <a:extLst>
                    <a:ext uri="{9D8B030D-6E8A-4147-A177-3AD203B41FA5}">
                      <a16:colId xmlns:a16="http://schemas.microsoft.com/office/drawing/2014/main" val="1285060709"/>
                    </a:ext>
                  </a:extLst>
                </a:gridCol>
                <a:gridCol w="2421128">
                  <a:extLst>
                    <a:ext uri="{9D8B030D-6E8A-4147-A177-3AD203B41FA5}">
                      <a16:colId xmlns:a16="http://schemas.microsoft.com/office/drawing/2014/main" val="3464427830"/>
                    </a:ext>
                  </a:extLst>
                </a:gridCol>
                <a:gridCol w="2421128">
                  <a:extLst>
                    <a:ext uri="{9D8B030D-6E8A-4147-A177-3AD203B41FA5}">
                      <a16:colId xmlns:a16="http://schemas.microsoft.com/office/drawing/2014/main" val="1140993797"/>
                    </a:ext>
                  </a:extLst>
                </a:gridCol>
              </a:tblGrid>
              <a:tr h="629040">
                <a:tc>
                  <a:txBody>
                    <a:bodyPr/>
                    <a:lstStyle/>
                    <a:p>
                      <a:pPr algn="l"/>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訓練</a:t>
                      </a:r>
                      <a:r>
                        <a:rPr lang="ja-JP" altLang="en-US" dirty="0">
                          <a:solidFill>
                            <a:schemeClr val="tx1"/>
                          </a:solidFill>
                          <a:latin typeface="ＭＳ 明朝" panose="02020609040205080304" pitchFamily="17" charset="-128"/>
                          <a:ea typeface="ＭＳ 明朝" panose="02020609040205080304" pitchFamily="17" charset="-128"/>
                        </a:rPr>
                        <a:t>セット</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検証</a:t>
                      </a:r>
                      <a:r>
                        <a:rPr lang="ja-JP" altLang="en-US" dirty="0">
                          <a:solidFill>
                            <a:schemeClr val="tx1"/>
                          </a:solidFill>
                          <a:latin typeface="ＭＳ 明朝" panose="02020609040205080304" pitchFamily="17" charset="-128"/>
                          <a:ea typeface="ＭＳ 明朝" panose="02020609040205080304" pitchFamily="17" charset="-128"/>
                        </a:rPr>
                        <a:t>セット</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dirty="0">
                          <a:solidFill>
                            <a:schemeClr val="tx1"/>
                          </a:solidFill>
                          <a:latin typeface="ＭＳ 明朝" panose="02020609040205080304" pitchFamily="17" charset="-128"/>
                          <a:ea typeface="ＭＳ 明朝" panose="02020609040205080304" pitchFamily="17" charset="-128"/>
                        </a:rPr>
                        <a:t>テストセット</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212534"/>
                  </a:ext>
                </a:extLst>
              </a:tr>
              <a:tr h="629040">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作用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学習</a:t>
                      </a:r>
                      <a:r>
                        <a:rPr lang="ja-JP" altLang="en-US" dirty="0">
                          <a:solidFill>
                            <a:schemeClr val="tx1"/>
                          </a:solidFill>
                          <a:latin typeface="ＭＳ 明朝" panose="02020609040205080304" pitchFamily="17" charset="-128"/>
                          <a:ea typeface="ＭＳ 明朝" panose="02020609040205080304" pitchFamily="17" charset="-128"/>
                        </a:rPr>
                        <a:t>する</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dirty="0">
                          <a:solidFill>
                            <a:schemeClr val="tx1"/>
                          </a:solidFill>
                          <a:latin typeface="ＭＳ 明朝" panose="02020609040205080304" pitchFamily="17" charset="-128"/>
                          <a:ea typeface="ＭＳ 明朝" panose="02020609040205080304" pitchFamily="17" charset="-128"/>
                        </a:rPr>
                        <a:t>段階的にモデルの性能を測る</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ja-JP" altLang="en-US" dirty="0">
                          <a:solidFill>
                            <a:schemeClr val="tx1"/>
                          </a:solidFill>
                          <a:latin typeface="ＭＳ 明朝" panose="02020609040205080304" pitchFamily="17" charset="-128"/>
                          <a:ea typeface="ＭＳ 明朝" panose="02020609040205080304" pitchFamily="17" charset="-128"/>
                        </a:rPr>
                        <a:t>実応用時の性能を測る</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70813031"/>
                  </a:ext>
                </a:extLst>
              </a:tr>
              <a:tr h="629040">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学習</a:t>
                      </a:r>
                      <a:r>
                        <a:rPr lang="ja-JP" altLang="en-US" dirty="0">
                          <a:solidFill>
                            <a:schemeClr val="tx1"/>
                          </a:solidFill>
                          <a:latin typeface="ＭＳ 明朝" panose="02020609040205080304" pitchFamily="17" charset="-128"/>
                          <a:ea typeface="ＭＳ 明朝" panose="02020609040205080304" pitchFamily="17" charset="-128"/>
                        </a:rPr>
                        <a:t>するか</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学習</a:t>
                      </a:r>
                      <a:r>
                        <a:rPr lang="ja-JP" altLang="en-US" dirty="0">
                          <a:solidFill>
                            <a:schemeClr val="tx1"/>
                          </a:solidFill>
                          <a:latin typeface="ＭＳ 明朝" panose="02020609040205080304" pitchFamily="17" charset="-128"/>
                          <a:ea typeface="ＭＳ 明朝" panose="02020609040205080304" pitchFamily="17" charset="-128"/>
                        </a:rPr>
                        <a:t>する</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学習</a:t>
                      </a:r>
                      <a:r>
                        <a:rPr lang="ja-JP" altLang="en-US" dirty="0">
                          <a:solidFill>
                            <a:schemeClr val="tx1"/>
                          </a:solidFill>
                          <a:latin typeface="ＭＳ 明朝" panose="02020609040205080304" pitchFamily="17" charset="-128"/>
                          <a:ea typeface="ＭＳ 明朝" panose="02020609040205080304" pitchFamily="17" charset="-128"/>
                        </a:rPr>
                        <a:t>しない</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学習</a:t>
                      </a:r>
                      <a:r>
                        <a:rPr lang="ja-JP" altLang="en-US" dirty="0">
                          <a:solidFill>
                            <a:schemeClr val="tx1"/>
                          </a:solidFill>
                          <a:latin typeface="ＭＳ 明朝" panose="02020609040205080304" pitchFamily="17" charset="-128"/>
                          <a:ea typeface="ＭＳ 明朝" panose="02020609040205080304" pitchFamily="17" charset="-128"/>
                        </a:rPr>
                        <a:t>しない</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3657031"/>
                  </a:ext>
                </a:extLst>
              </a:tr>
              <a:tr h="629040">
                <a:tc>
                  <a:txBody>
                    <a:bodyPr/>
                    <a:lstStyle/>
                    <a:p>
                      <a:pPr algn="l"/>
                      <a:r>
                        <a:rPr lang="en-US" altLang="zh-CN" dirty="0">
                          <a:solidFill>
                            <a:schemeClr val="tx1"/>
                          </a:solidFill>
                          <a:latin typeface="ＭＳ 明朝" panose="02020609040205080304" pitchFamily="17" charset="-128"/>
                          <a:ea typeface="ＭＳ 明朝" panose="02020609040205080304" pitchFamily="17" charset="-128"/>
                        </a:rPr>
                        <a:t>Overfitting</a:t>
                      </a:r>
                      <a:r>
                        <a:rPr lang="ja-JP" altLang="en-US" dirty="0">
                          <a:solidFill>
                            <a:schemeClr val="tx1"/>
                          </a:solidFill>
                          <a:latin typeface="ＭＳ 明朝" panose="02020609040205080304" pitchFamily="17" charset="-128"/>
                          <a:ea typeface="ＭＳ 明朝" panose="02020609040205080304" pitchFamily="17" charset="-128"/>
                        </a:rPr>
                        <a:t>の</a:t>
                      </a:r>
                      <a:r>
                        <a:rPr lang="zh-CN" altLang="en-US" dirty="0">
                          <a:solidFill>
                            <a:schemeClr val="tx1"/>
                          </a:solidFill>
                          <a:latin typeface="ＭＳ 明朝" panose="02020609040205080304" pitchFamily="17" charset="-128"/>
                          <a:ea typeface="ＭＳ 明朝" panose="02020609040205080304" pitchFamily="17" charset="-128"/>
                        </a:rPr>
                        <a:t>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精度</a:t>
                      </a:r>
                      <a:r>
                        <a:rPr lang="ja-JP" altLang="en-US" dirty="0">
                          <a:solidFill>
                            <a:schemeClr val="tx1"/>
                          </a:solidFill>
                          <a:latin typeface="ＭＳ 明朝" panose="02020609040205080304" pitchFamily="17" charset="-128"/>
                          <a:ea typeface="ＭＳ 明朝" panose="02020609040205080304" pitchFamily="17" charset="-128"/>
                        </a:rPr>
                        <a:t>が</a:t>
                      </a:r>
                      <a:r>
                        <a:rPr lang="zh-CN" altLang="en-US" dirty="0">
                          <a:solidFill>
                            <a:schemeClr val="tx1"/>
                          </a:solidFill>
                          <a:latin typeface="ＭＳ 明朝" panose="02020609040205080304" pitchFamily="17" charset="-128"/>
                          <a:ea typeface="ＭＳ 明朝" panose="02020609040205080304" pitchFamily="17" charset="-128"/>
                        </a:rPr>
                        <a:t>高</a:t>
                      </a:r>
                      <a:r>
                        <a:rPr lang="ja-JP" altLang="en-US" dirty="0">
                          <a:solidFill>
                            <a:schemeClr val="tx1"/>
                          </a:solidFill>
                          <a:latin typeface="ＭＳ 明朝" panose="02020609040205080304" pitchFamily="17" charset="-128"/>
                          <a:ea typeface="ＭＳ 明朝" panose="02020609040205080304" pitchFamily="17" charset="-128"/>
                        </a:rPr>
                        <a:t>い</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精度</a:t>
                      </a:r>
                      <a:r>
                        <a:rPr lang="ja-JP" altLang="en-US" dirty="0">
                          <a:solidFill>
                            <a:schemeClr val="tx1"/>
                          </a:solidFill>
                          <a:latin typeface="ＭＳ 明朝" panose="02020609040205080304" pitchFamily="17" charset="-128"/>
                          <a:ea typeface="ＭＳ 明朝" panose="02020609040205080304" pitchFamily="17" charset="-128"/>
                        </a:rPr>
                        <a:t>が</a:t>
                      </a:r>
                      <a:r>
                        <a:rPr lang="zh-CN" altLang="en-US" dirty="0">
                          <a:solidFill>
                            <a:schemeClr val="tx1"/>
                          </a:solidFill>
                          <a:latin typeface="ＭＳ 明朝" panose="02020609040205080304" pitchFamily="17" charset="-128"/>
                          <a:ea typeface="ＭＳ 明朝" panose="02020609040205080304" pitchFamily="17" charset="-128"/>
                        </a:rPr>
                        <a:t>低</a:t>
                      </a:r>
                      <a:r>
                        <a:rPr lang="ja-JP" altLang="en-US" dirty="0">
                          <a:solidFill>
                            <a:schemeClr val="tx1"/>
                          </a:solidFill>
                          <a:latin typeface="ＭＳ 明朝" panose="02020609040205080304" pitchFamily="17" charset="-128"/>
                          <a:ea typeface="ＭＳ 明朝" panose="02020609040205080304" pitchFamily="17" charset="-128"/>
                        </a:rPr>
                        <a:t>い</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精度</a:t>
                      </a:r>
                      <a:r>
                        <a:rPr lang="ja-JP" altLang="en-US" dirty="0">
                          <a:solidFill>
                            <a:schemeClr val="tx1"/>
                          </a:solidFill>
                          <a:latin typeface="ＭＳ 明朝" panose="02020609040205080304" pitchFamily="17" charset="-128"/>
                          <a:ea typeface="ＭＳ 明朝" panose="02020609040205080304" pitchFamily="17" charset="-128"/>
                        </a:rPr>
                        <a:t>が</a:t>
                      </a:r>
                      <a:r>
                        <a:rPr lang="zh-CN" altLang="en-US" dirty="0">
                          <a:solidFill>
                            <a:schemeClr val="tx1"/>
                          </a:solidFill>
                          <a:latin typeface="ＭＳ 明朝" panose="02020609040205080304" pitchFamily="17" charset="-128"/>
                          <a:ea typeface="ＭＳ 明朝" panose="02020609040205080304" pitchFamily="17" charset="-128"/>
                        </a:rPr>
                        <a:t>低</a:t>
                      </a:r>
                      <a:r>
                        <a:rPr lang="ja-JP" altLang="en-US" dirty="0">
                          <a:solidFill>
                            <a:schemeClr val="tx1"/>
                          </a:solidFill>
                          <a:latin typeface="ＭＳ 明朝" panose="02020609040205080304" pitchFamily="17" charset="-128"/>
                          <a:ea typeface="ＭＳ 明朝" panose="02020609040205080304" pitchFamily="17" charset="-128"/>
                        </a:rPr>
                        <a:t>い</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197917"/>
                  </a:ext>
                </a:extLst>
              </a:tr>
              <a:tr h="629040">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比喩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教科書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宿題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zh-CN" altLang="en-US" dirty="0">
                          <a:solidFill>
                            <a:schemeClr val="tx1"/>
                          </a:solidFill>
                          <a:latin typeface="ＭＳ 明朝" panose="02020609040205080304" pitchFamily="17" charset="-128"/>
                          <a:ea typeface="ＭＳ 明朝" panose="02020609040205080304" pitchFamily="17" charset="-128"/>
                        </a:rPr>
                        <a:t>期末</a:t>
                      </a:r>
                      <a:r>
                        <a:rPr lang="ja-JP" altLang="en-US" dirty="0">
                          <a:solidFill>
                            <a:schemeClr val="tx1"/>
                          </a:solidFill>
                          <a:latin typeface="ＭＳ 明朝" panose="02020609040205080304" pitchFamily="17" charset="-128"/>
                          <a:ea typeface="ＭＳ 明朝" panose="02020609040205080304" pitchFamily="17" charset="-128"/>
                        </a:rPr>
                        <a:t>テスト</a:t>
                      </a:r>
                      <a:endParaRPr lang="zh-CN" altLang="en-US" dirty="0">
                        <a:solidFill>
                          <a:schemeClr val="tx1"/>
                        </a:solidFill>
                        <a:latin typeface="ＭＳ 明朝" panose="02020609040205080304" pitchFamily="17" charset="-128"/>
                        <a:ea typeface="ＭＳ 明朝" panose="02020609040205080304" pitchFamily="17"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2022605"/>
                  </a:ext>
                </a:extLst>
              </a:tr>
            </a:tbl>
          </a:graphicData>
        </a:graphic>
      </p:graphicFrame>
    </p:spTree>
    <p:extLst>
      <p:ext uri="{BB962C8B-B14F-4D97-AF65-F5344CB8AC3E}">
        <p14:creationId xmlns:p14="http://schemas.microsoft.com/office/powerpoint/2010/main" val="1713603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E79F96-8F3E-4D24-AF5A-B398A66DB780}"/>
              </a:ext>
            </a:extLst>
          </p:cNvPr>
          <p:cNvSpPr>
            <a:spLocks noGrp="1"/>
          </p:cNvSpPr>
          <p:nvPr>
            <p:ph type="title"/>
          </p:nvPr>
        </p:nvSpPr>
        <p:spPr/>
        <p:txBody>
          <a:bodyPr/>
          <a:lstStyle/>
          <a:p>
            <a:r>
              <a:rPr lang="ja-JP" altLang="en-US" dirty="0"/>
              <a:t>練習</a:t>
            </a:r>
            <a:endParaRPr lang="zh-CN" altLang="en-US" dirty="0"/>
          </a:p>
        </p:txBody>
      </p:sp>
      <p:sp>
        <p:nvSpPr>
          <p:cNvPr id="4" name="灯片编号占位符 3">
            <a:extLst>
              <a:ext uri="{FF2B5EF4-FFF2-40B4-BE49-F238E27FC236}">
                <a16:creationId xmlns:a16="http://schemas.microsoft.com/office/drawing/2014/main" id="{05C05C46-1C08-48F8-92FE-A8A2A48BCB0B}"/>
              </a:ext>
            </a:extLst>
          </p:cNvPr>
          <p:cNvSpPr>
            <a:spLocks noGrp="1"/>
          </p:cNvSpPr>
          <p:nvPr>
            <p:ph type="sldNum" sz="quarter" idx="12"/>
          </p:nvPr>
        </p:nvSpPr>
        <p:spPr/>
        <p:txBody>
          <a:bodyPr/>
          <a:lstStyle/>
          <a:p>
            <a:fld id="{079CB688-378F-4534-BFFE-AF122467FDB7}" type="slidenum">
              <a:rPr lang="zh-CN" altLang="en-US" smtClean="0"/>
              <a:t>8</a:t>
            </a:fld>
            <a:endParaRPr lang="zh-CN" altLang="en-US"/>
          </a:p>
        </p:txBody>
      </p:sp>
      <p:sp>
        <p:nvSpPr>
          <p:cNvPr id="5" name="内容占位符 4">
            <a:extLst>
              <a:ext uri="{FF2B5EF4-FFF2-40B4-BE49-F238E27FC236}">
                <a16:creationId xmlns:a16="http://schemas.microsoft.com/office/drawing/2014/main" id="{16049BD4-EEB3-41FD-83F4-82AD5858C39E}"/>
              </a:ext>
            </a:extLst>
          </p:cNvPr>
          <p:cNvSpPr>
            <a:spLocks noGrp="1"/>
          </p:cNvSpPr>
          <p:nvPr>
            <p:ph idx="1"/>
          </p:nvPr>
        </p:nvSpPr>
        <p:spPr/>
        <p:txBody>
          <a:bodyPr/>
          <a:lstStyle/>
          <a:p>
            <a:r>
              <a:rPr lang="en-US" altLang="zh-CN" dirty="0"/>
              <a:t>VGG16</a:t>
            </a:r>
            <a:r>
              <a:rPr lang="ja-JP" altLang="en-US" dirty="0"/>
              <a:t>モデルを構築してみる。</a:t>
            </a:r>
            <a:endParaRPr lang="zh-CN" altLang="en-US" dirty="0"/>
          </a:p>
        </p:txBody>
      </p:sp>
      <p:pic>
        <p:nvPicPr>
          <p:cNvPr id="8" name="图片 7" descr="图表&#10;&#10;描述已自动生成">
            <a:extLst>
              <a:ext uri="{FF2B5EF4-FFF2-40B4-BE49-F238E27FC236}">
                <a16:creationId xmlns:a16="http://schemas.microsoft.com/office/drawing/2014/main" id="{AA19B5B6-E02E-4EBE-AB2F-B7584756FF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4587320" y="2452647"/>
            <a:ext cx="5945560" cy="1645945"/>
          </a:xfrm>
          <a:prstGeom prst="rect">
            <a:avLst/>
          </a:prstGeom>
        </p:spPr>
      </p:pic>
    </p:spTree>
    <p:extLst>
      <p:ext uri="{BB962C8B-B14F-4D97-AF65-F5344CB8AC3E}">
        <p14:creationId xmlns:p14="http://schemas.microsoft.com/office/powerpoint/2010/main" val="297480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平面">
  <a:themeElements>
    <a:clrScheme name="蓝色暖调">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平面">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75</TotalTime>
  <Words>316</Words>
  <Application>Microsoft Office PowerPoint</Application>
  <PresentationFormat>宽屏</PresentationFormat>
  <Paragraphs>118</Paragraphs>
  <Slides>8</Slides>
  <Notes>0</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平面</vt:lpstr>
      <vt:lpstr>AIの基礎-3</vt:lpstr>
      <vt:lpstr>復習</vt:lpstr>
      <vt:lpstr>モデル</vt:lpstr>
      <vt:lpstr>VGG16</vt:lpstr>
      <vt:lpstr>VGG16</vt:lpstr>
      <vt:lpstr>Overfitting</vt:lpstr>
      <vt:lpstr>訓練セット、検証セット、テストセット</vt:lpstr>
      <vt:lpstr>練習</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ＬＩ Ｑｉ(gr0517rs)</cp:lastModifiedBy>
  <cp:revision>107</cp:revision>
  <dcterms:created xsi:type="dcterms:W3CDTF">2021-12-09T08:43:16Z</dcterms:created>
  <dcterms:modified xsi:type="dcterms:W3CDTF">2021-12-20T00:30:26Z</dcterms:modified>
</cp:coreProperties>
</file>