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273" r:id="rId4"/>
    <p:sldId id="259" r:id="rId5"/>
    <p:sldId id="267" r:id="rId6"/>
    <p:sldId id="275" r:id="rId7"/>
    <p:sldId id="258" r:id="rId8"/>
    <p:sldId id="264" r:id="rId9"/>
    <p:sldId id="268" r:id="rId10"/>
    <p:sldId id="269" r:id="rId11"/>
    <p:sldId id="274" r:id="rId12"/>
    <p:sldId id="265" r:id="rId13"/>
    <p:sldId id="271" r:id="rId14"/>
    <p:sldId id="276" r:id="rId15"/>
    <p:sldId id="272" r:id="rId16"/>
    <p:sldId id="270" r:id="rId17"/>
    <p:sldId id="266" r:id="rId18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4C3"/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2"/>
  </p:normalViewPr>
  <p:slideViewPr>
    <p:cSldViewPr snapToGrid="0">
      <p:cViewPr varScale="1">
        <p:scale>
          <a:sx n="153" d="100"/>
          <a:sy n="153" d="100"/>
        </p:scale>
        <p:origin x="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坂 陽(ri0118xv)" userId="12175d9a-8c7f-43c4-b2d5-66bb126be033" providerId="ADAL" clId="{EBC7CD4D-E6F2-44D9-A7E4-5619B86F0557}"/>
    <pc:docChg chg="modSld">
      <pc:chgData name="福坂 陽(ri0118xv)" userId="12175d9a-8c7f-43c4-b2d5-66bb126be033" providerId="ADAL" clId="{EBC7CD4D-E6F2-44D9-A7E4-5619B86F0557}" dt="2025-11-30T17:28:27.204" v="3" actId="20577"/>
      <pc:docMkLst>
        <pc:docMk/>
      </pc:docMkLst>
      <pc:sldChg chg="modSp mod">
        <pc:chgData name="福坂 陽(ri0118xv)" userId="12175d9a-8c7f-43c4-b2d5-66bb126be033" providerId="ADAL" clId="{EBC7CD4D-E6F2-44D9-A7E4-5619B86F0557}" dt="2025-11-30T17:28:27.204" v="3" actId="20577"/>
        <pc:sldMkLst>
          <pc:docMk/>
          <pc:sldMk cId="4007780662" sldId="276"/>
        </pc:sldMkLst>
        <pc:spChg chg="mod">
          <ac:chgData name="福坂 陽(ri0118xv)" userId="12175d9a-8c7f-43c4-b2d5-66bb126be033" providerId="ADAL" clId="{EBC7CD4D-E6F2-44D9-A7E4-5619B86F0557}" dt="2025-11-30T17:28:27.204" v="3" actId="20577"/>
          <ac:spMkLst>
            <pc:docMk/>
            <pc:sldMk cId="4007780662" sldId="276"/>
            <ac:spMk id="3" creationId="{ADE76509-9FAD-F79A-C1ED-8F9AF6CF8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80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FCF5408A-8164-4641-8B1F-4F6333C978A1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64121E55-8774-9947-A787-646835BB9423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D2A7B8-E907-5944-BA83-4E8B7D810112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EBFF09C7-BB3E-0246-B470-36C0ACC9F2CA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4809482-9FC0-5947-A29F-3293F6006531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2E7D663-C42F-FC42-8F26-13EB78BF7902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5AFDB5E-DCDF-EF4B-BF64-C66854880309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0D24CFB6-723C-3B4A-973A-206CA9758BF7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3EE49AD9-277D-7547-AF2B-76019C0EBCC9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B84AAA6A-2675-8E48-8EE4-8C84480E3350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FBA87172-4C04-7C40-AE5A-7EE499480EB3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C6651CA-4C32-BD48-AC1A-F9B86799BFC6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1FE9E93-A5F8-EC42-AE63-D0ED237431A7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pc.se.ritsumei.ac.jp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ts-menglab/2024_practical_application" TargetMode="External"/><Relationship Id="rId2" Type="http://schemas.openxmlformats.org/officeDocument/2006/relationships/hyperlink" Target="https://colab.research.google.com/drive/1xXIwb8mUwa3uT0cQ4bZH5n6NDu5iO17B?usp=shar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lab.research.google.com/drive/1dhKHkm3qHYfWKjmUERNgmRvJxKwXS4lM?usp=shar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hpcedu@gmail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ehime-u.ac.jp/~ninomiya/enpitpro/AIenvLinux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iweb.cs.ehime-u.ac.jp/~ninomiya/enpitpro/AIenvMac.pdf" TargetMode="External"/><Relationship Id="rId4" Type="http://schemas.openxmlformats.org/officeDocument/2006/relationships/hyperlink" Target="http://aiweb.cs.ehime-u.ac.jp/~ninomiya/enpitpro/AIenvWindow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2025</a:t>
            </a:r>
            <a:r>
              <a:rPr kumimoji="1" lang="ja-JP" altLang="en-US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年度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-</a:t>
            </a:r>
            <a:r>
              <a:rPr kumimoji="1" lang="ja-JP" altLang="en-US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</a:t>
            </a:r>
            <a:r>
              <a:rPr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2</a:t>
            </a:r>
            <a:endParaRPr kumimoji="1" lang="ja-JP" alt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知的高性能計算研究室</a:t>
            </a:r>
            <a:endParaRPr kumimoji="1" lang="en-US" altLang="ja-JP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F09E6-4370-A86E-5B4A-143BDB4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kumimoji="1" lang="en-US" altLang="ja-JP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 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使用方法</a:t>
            </a:r>
            <a:r>
              <a:rPr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②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B6C24-98F8-A6DD-64F6-3FB724FF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154" y="5885907"/>
            <a:ext cx="1051859" cy="476250"/>
          </a:xfrm>
        </p:spPr>
        <p:txBody>
          <a:bodyPr/>
          <a:lstStyle/>
          <a:p>
            <a:fld id="{AEA74999-DE2A-43D7-BA98-BFC3CF1F84F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コンテンツ プレースホルダー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746EC3B-3158-9A59-8D2B-1C5AFAE6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" y="1746368"/>
            <a:ext cx="9601200" cy="3771900"/>
          </a:xfr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0FAADB-ECB7-427B-34E3-DA30BF72D4E6}"/>
              </a:ext>
            </a:extLst>
          </p:cNvPr>
          <p:cNvCxnSpPr>
            <a:cxnSpLocks/>
          </p:cNvCxnSpPr>
          <p:nvPr/>
        </p:nvCxnSpPr>
        <p:spPr>
          <a:xfrm>
            <a:off x="2162141" y="3748432"/>
            <a:ext cx="1886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8BD662-0346-7D6A-F11B-A050A63DA232}"/>
              </a:ext>
            </a:extLst>
          </p:cNvPr>
          <p:cNvSpPr txBox="1"/>
          <p:nvPr/>
        </p:nvSpPr>
        <p:spPr>
          <a:xfrm>
            <a:off x="2285442" y="2942827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 </a:t>
            </a:r>
            <a:r>
              <a:rPr kumimoji="1" lang="ja-JP" altLang="en-US" sz="1800" b="1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①セルにコードを書く</a:t>
            </a:r>
            <a:endParaRPr kumimoji="1" lang="ja-JP" altLang="en-US" sz="1800" b="1" dirty="0">
              <a:highlight>
                <a:srgbClr val="FFFF00"/>
              </a:highlight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8527A9-EA4D-C5A2-B582-9BFDF1C3CECE}"/>
              </a:ext>
            </a:extLst>
          </p:cNvPr>
          <p:cNvSpPr txBox="1"/>
          <p:nvPr/>
        </p:nvSpPr>
        <p:spPr>
          <a:xfrm>
            <a:off x="887160" y="137743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コードの実行方法</a:t>
            </a:r>
            <a:endParaRPr kumimoji="1" lang="ja-JP" altLang="en-US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DCEDF7C-061F-0AF7-A4E8-AE1583E76DC3}"/>
              </a:ext>
            </a:extLst>
          </p:cNvPr>
          <p:cNvCxnSpPr>
            <a:cxnSpLocks/>
          </p:cNvCxnSpPr>
          <p:nvPr/>
        </p:nvCxnSpPr>
        <p:spPr>
          <a:xfrm flipV="1">
            <a:off x="1643269" y="3748432"/>
            <a:ext cx="138204" cy="38496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F2DF232-91E3-47D1-4C9F-71E943A8F960}"/>
              </a:ext>
            </a:extLst>
          </p:cNvPr>
          <p:cNvSpPr txBox="1"/>
          <p:nvPr/>
        </p:nvSpPr>
        <p:spPr>
          <a:xfrm>
            <a:off x="1339538" y="4230547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 </a:t>
            </a:r>
            <a:r>
              <a:rPr kumimoji="1" lang="ja-JP" altLang="en-US" sz="1800" b="1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②</a:t>
            </a:r>
            <a:r>
              <a:rPr lang="ja-JP" altLang="en-US" sz="1800" b="1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「</a:t>
            </a:r>
            <a:r>
              <a:rPr kumimoji="1" lang="ja-JP" altLang="en-US" sz="1800" b="1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セルを実行」ボタンを押す（</a:t>
            </a:r>
            <a:r>
              <a:rPr lang="en-US" altLang="ja-JP" sz="1800" b="1" dirty="0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⌘/C</a:t>
            </a:r>
            <a:r>
              <a:rPr kumimoji="1" lang="en-US" altLang="ja-JP" sz="1800" b="1" dirty="0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trl + Enter</a:t>
            </a:r>
            <a:r>
              <a:rPr kumimoji="1" lang="ja-JP" altLang="en-US" sz="1800" b="1">
                <a:highlight>
                  <a:srgbClr val="FFFF00"/>
                </a:highlight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）</a:t>
            </a:r>
            <a:endParaRPr kumimoji="1" lang="ja-JP" altLang="en-US" sz="1800" b="1" dirty="0">
              <a:highlight>
                <a:srgbClr val="FFFF00"/>
              </a:highlight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30" name="図 2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4771B5A-9DBF-2544-C096-643A7851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82" y="4393841"/>
            <a:ext cx="2971800" cy="13081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2146AFA-0AE0-71A9-5A76-C70772537302}"/>
              </a:ext>
            </a:extLst>
          </p:cNvPr>
          <p:cNvSpPr txBox="1"/>
          <p:nvPr/>
        </p:nvSpPr>
        <p:spPr>
          <a:xfrm>
            <a:off x="5567578" y="5549157"/>
            <a:ext cx="531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実行されれば成功</a:t>
            </a:r>
            <a:endParaRPr kumimoji="1" lang="en-US" altLang="ja-JP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en-US" altLang="ja-JP" sz="1800" b="1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</a:t>
            </a:r>
            <a:r>
              <a:rPr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回目はサーバーの接続のため少し時間がかかる</a:t>
            </a:r>
            <a:endParaRPr kumimoji="1" lang="ja-JP" altLang="en-US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02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A3268-0364-53F4-7BCF-27DC3B3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GitHub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とは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24AF208-F101-7B9D-FED3-0FA574193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164" y="2513983"/>
            <a:ext cx="8086784" cy="292419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2FB3C7-5C35-54D4-E44B-E79DFE5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28497D-7777-117C-CDF8-A52321324856}"/>
              </a:ext>
            </a:extLst>
          </p:cNvPr>
          <p:cNvSpPr txBox="1"/>
          <p:nvPr/>
        </p:nvSpPr>
        <p:spPr>
          <a:xfrm>
            <a:off x="1032934" y="1691341"/>
            <a:ext cx="871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研究を始めたら非常によく使います</a:t>
            </a:r>
          </a:p>
        </p:txBody>
      </p:sp>
    </p:spTree>
    <p:extLst>
      <p:ext uri="{BB962C8B-B14F-4D97-AF65-F5344CB8AC3E}">
        <p14:creationId xmlns:p14="http://schemas.microsoft.com/office/powerpoint/2010/main" val="23655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E9172-7615-3C9E-D5F3-F7E70024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活動内容について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F073957-6F7B-36CB-6569-5DDBC40D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18" y="2722024"/>
            <a:ext cx="10390187" cy="1693862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3CE02F-E492-0D16-2017-EA1C2C8F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2E90BD-20EE-9D47-9AB3-86E45FDBD18A}"/>
              </a:ext>
            </a:extLst>
          </p:cNvPr>
          <p:cNvSpPr txBox="1"/>
          <p:nvPr/>
        </p:nvSpPr>
        <p:spPr>
          <a:xfrm>
            <a:off x="799415" y="1790472"/>
            <a:ext cx="914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研究室のホームページ</a:t>
            </a:r>
            <a:r>
              <a:rPr lang="ja-JP" altLang="en-US" sz="2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から活動内容を確認できます</a:t>
            </a:r>
            <a:r>
              <a:rPr lang="en-US" altLang="ja-JP" sz="2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kumimoji="1" lang="ja-JP" altLang="en-US" sz="28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5754ECE-CF84-8461-6EA9-140E1900FE55}"/>
              </a:ext>
            </a:extLst>
          </p:cNvPr>
          <p:cNvCxnSpPr>
            <a:cxnSpLocks/>
          </p:cNvCxnSpPr>
          <p:nvPr/>
        </p:nvCxnSpPr>
        <p:spPr>
          <a:xfrm flipH="1">
            <a:off x="9111147" y="2654103"/>
            <a:ext cx="774776" cy="300379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C00179C-FE5B-4131-6B6D-55395882D514}"/>
              </a:ext>
            </a:extLst>
          </p:cNvPr>
          <p:cNvCxnSpPr>
            <a:cxnSpLocks/>
          </p:cNvCxnSpPr>
          <p:nvPr/>
        </p:nvCxnSpPr>
        <p:spPr>
          <a:xfrm>
            <a:off x="8037047" y="2675235"/>
            <a:ext cx="0" cy="27377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0C9579-8EFA-8795-9916-2732DAABA54E}"/>
              </a:ext>
            </a:extLst>
          </p:cNvPr>
          <p:cNvSpPr txBox="1"/>
          <p:nvPr/>
        </p:nvSpPr>
        <p:spPr>
          <a:xfrm>
            <a:off x="8651210" y="2303269"/>
            <a:ext cx="246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投稿した論文、学会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C48BF0-61ED-7C62-7DB4-0A21FF98DA89}"/>
              </a:ext>
            </a:extLst>
          </p:cNvPr>
          <p:cNvSpPr txBox="1"/>
          <p:nvPr/>
        </p:nvSpPr>
        <p:spPr>
          <a:xfrm>
            <a:off x="7416497" y="2321783"/>
            <a:ext cx="123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活動記録</a:t>
            </a:r>
            <a:endParaRPr kumimoji="1" lang="ja-JP" altLang="en-US" sz="20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1B46A23-3566-6191-52E1-62D1E476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5" y="4481586"/>
            <a:ext cx="4457733" cy="2076465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217650-41B6-091C-7E5A-CDA54FB1FC11}"/>
              </a:ext>
            </a:extLst>
          </p:cNvPr>
          <p:cNvCxnSpPr/>
          <p:nvPr/>
        </p:nvCxnSpPr>
        <p:spPr>
          <a:xfrm>
            <a:off x="602300" y="5497918"/>
            <a:ext cx="10020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BDAC10A-920E-4953-DCE2-93FA0942BFF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604307" y="5024273"/>
            <a:ext cx="1108636" cy="473645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8CA8292-66C3-F43B-950B-049771D7F22E}"/>
              </a:ext>
            </a:extLst>
          </p:cNvPr>
          <p:cNvSpPr txBox="1"/>
          <p:nvPr/>
        </p:nvSpPr>
        <p:spPr>
          <a:xfrm>
            <a:off x="2712943" y="4824218"/>
            <a:ext cx="29844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応用演習の資料をアップ</a:t>
            </a:r>
          </a:p>
        </p:txBody>
      </p:sp>
    </p:spTree>
    <p:extLst>
      <p:ext uri="{BB962C8B-B14F-4D97-AF65-F5344CB8AC3E}">
        <p14:creationId xmlns:p14="http://schemas.microsoft.com/office/powerpoint/2010/main" val="224173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演習内容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489701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sz="1800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 sz="1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による演習</a:t>
            </a:r>
            <a:endParaRPr lang="en-US" altLang="ja-JP" sz="1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基礎実習</a:t>
            </a:r>
            <a:r>
              <a:rPr lang="en-US" altLang="ja-JP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</a:t>
            </a:r>
          </a:p>
          <a:p>
            <a:pPr marL="0" indent="0">
              <a:buNone/>
            </a:pPr>
            <a:endParaRPr lang="ja-JP" altLang="en-US" sz="10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Python基礎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ja-JP" sz="1600" b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https://colab.research.google.com/drive/1xXIwb8mUwa3uT0cQ4bZH5n6NDu5iO17B?usp=sharing</a:t>
            </a:r>
            <a:endParaRPr lang="en-US" altLang="ja-JP" sz="12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画像認識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github.com</a:t>
            </a:r>
            <a:r>
              <a:rPr lang="en-US" altLang="ja-JP" sz="16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</a:t>
            </a:r>
            <a:r>
              <a:rPr lang="en-US" altLang="ja-JP" sz="16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rits-menglab</a:t>
            </a:r>
            <a:r>
              <a:rPr lang="en-US" altLang="ja-JP" sz="16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/2024_practical_application</a:t>
            </a:r>
            <a:endParaRPr lang="en-US" altLang="ja-JP" sz="1600" dirty="0">
              <a:solidFill>
                <a:srgbClr val="9454C3"/>
              </a:solidFill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https://github.com/rits-menglab/2024_practical_application</a:t>
            </a:r>
            <a:endParaRPr lang="en-US" altLang="ja-JP" sz="1600" b="0" u="sng" dirty="0">
              <a:solidFill>
                <a:srgbClr val="9454C3"/>
              </a:solidFill>
              <a:effectLst/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  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4"/>
              </a:rPr>
              <a:t>https://colab.research.google.com/drive/1dhKHkm3qHYfWKjmUERNgmRvJxKwXS4lM?usp=sharing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 </a:t>
            </a:r>
            <a:endParaRPr lang="ja-JP" altLang="en-US" sz="16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自然言語処理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/drive/1wazNe_v5AnYnSAeYV4dfGz6XxH2oWgXz?usp=sharing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265543" cy="442653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下記のリンクにアクセス</a:t>
            </a:r>
            <a:endParaRPr lang="en-US" altLang="ja-JP" sz="32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github.com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rits-menglab</a:t>
            </a:r>
            <a:r>
              <a:rPr lang="en-US" altLang="ja-JP" sz="2800" b="0" u="sng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/2025_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practical_application</a:t>
            </a:r>
          </a:p>
          <a:p>
            <a:pPr marL="0" indent="0">
              <a:buNone/>
            </a:pPr>
            <a:r>
              <a:rPr lang="ja-JP" altLang="en-US" sz="3200" b="0" dirty="0"/>
              <a:t>　</a:t>
            </a:r>
            <a:endParaRPr lang="en-US" altLang="ja-JP" sz="3200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それぞれの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URL</a:t>
            </a:r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がまとめてあります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ja-JP" altLang="en-US" sz="32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790F-FC17-B6A1-1442-F952B9E1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諸注意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253037D-10A8-6B20-342D-222ACB95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32" y="3035061"/>
            <a:ext cx="5133037" cy="27194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6AEC-D120-A967-B0E8-986EA0D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E26A18-53A1-64D5-74DB-772617ABAFD4}"/>
              </a:ext>
            </a:extLst>
          </p:cNvPr>
          <p:cNvSpPr txBox="1"/>
          <p:nvPr/>
        </p:nvSpPr>
        <p:spPr>
          <a:xfrm>
            <a:off x="363232" y="1993790"/>
            <a:ext cx="537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ihpcedu@gmai</a:t>
            </a:r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l.com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は応用演習用の</a:t>
            </a:r>
            <a:endParaRPr lang="en-US" altLang="ja-JP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Gmail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です</a:t>
            </a:r>
            <a:r>
              <a:rPr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kumimoji="1" lang="ja-JP" altLang="en-US" sz="32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AB450F-D73A-B597-098D-6853FE55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26" y="3832133"/>
            <a:ext cx="5204152" cy="1922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3D44E-179A-9814-5DE6-616E017A9B54}"/>
              </a:ext>
            </a:extLst>
          </p:cNvPr>
          <p:cNvSpPr txBox="1"/>
          <p:nvPr/>
        </p:nvSpPr>
        <p:spPr>
          <a:xfrm>
            <a:off x="6178792" y="1855291"/>
            <a:ext cx="53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皆さんには、閲覧者モードで配布しています</a:t>
            </a:r>
            <a:r>
              <a:rPr kumimoji="1"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en-US" altLang="ja-JP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メモ等のコメントや、演習の内容を残したいときは、</a:t>
            </a:r>
            <a:r>
              <a:rPr kumimoji="1" lang="ja-JP" altLang="en-US">
                <a:solidFill>
                  <a:schemeClr val="bg2">
                    <a:lumMod val="75000"/>
                  </a:schemeClr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ドライブにコピーを保存</a:t>
            </a: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927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619D-5810-C525-914A-D3E40BC4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Python</a:t>
            </a: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の良いところ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00F0A-7601-8BE8-6A69-F93D8CBE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92A9619-18EC-D59E-936E-C0B6A99F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133" y="2190358"/>
            <a:ext cx="3019428" cy="45814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C6C7AFF-CD2A-6930-58F7-1F99E825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28" y="2190973"/>
            <a:ext cx="4695859" cy="229554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90D929B-725C-3C4A-427E-39EE28EF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528" y="5223660"/>
            <a:ext cx="4657759" cy="58102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13139A1-093F-6CD3-5B67-925C576B1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8" t="14349"/>
          <a:stretch/>
        </p:blipFill>
        <p:spPr>
          <a:xfrm>
            <a:off x="3128812" y="6176641"/>
            <a:ext cx="2051865" cy="2566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80E0D9B-151C-8E51-EC62-AD82974DA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048" y="4214140"/>
            <a:ext cx="2598962" cy="4437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E5E3B88-AA99-2A23-DF92-2CD0B7D17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871" y="5633547"/>
            <a:ext cx="2598962" cy="4437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EBBDE7-A019-8FE9-D335-487BC29AFB0A}"/>
              </a:ext>
            </a:extLst>
          </p:cNvPr>
          <p:cNvSpPr txBox="1"/>
          <p:nvPr/>
        </p:nvSpPr>
        <p:spPr>
          <a:xfrm>
            <a:off x="1138108" y="1244811"/>
            <a:ext cx="74237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3,8,2,1,7,6,4,5,9</a:t>
            </a: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を順番に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並びかえ</a:t>
            </a: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たい</a:t>
            </a:r>
            <a:r>
              <a:rPr kumimoji="1" lang="en-US" altLang="ja-JP" sz="32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…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495E141-DF5D-B14C-5923-AAED37A2CB81}"/>
              </a:ext>
            </a:extLst>
          </p:cNvPr>
          <p:cNvSpPr txBox="1"/>
          <p:nvPr/>
        </p:nvSpPr>
        <p:spPr>
          <a:xfrm>
            <a:off x="917269" y="1822256"/>
            <a:ext cx="32361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</a:t>
            </a:r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言語</a:t>
            </a:r>
            <a:r>
              <a:rPr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でバブルソート</a:t>
            </a:r>
            <a:endParaRPr kumimoji="1" lang="ja-JP" altLang="en-US" sz="20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FD8035-2C42-7DE4-F62B-8685B13AFDC2}"/>
              </a:ext>
            </a:extLst>
          </p:cNvPr>
          <p:cNvSpPr txBox="1"/>
          <p:nvPr/>
        </p:nvSpPr>
        <p:spPr>
          <a:xfrm>
            <a:off x="5084800" y="1822256"/>
            <a:ext cx="47539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</a:t>
            </a:r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言語</a:t>
            </a:r>
            <a:r>
              <a:rPr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と同じ処理をPythonで</a:t>
            </a:r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再現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0B3787-1C6C-DDD7-3644-C51BEDCA2AAE}"/>
              </a:ext>
            </a:extLst>
          </p:cNvPr>
          <p:cNvSpPr txBox="1"/>
          <p:nvPr/>
        </p:nvSpPr>
        <p:spPr>
          <a:xfrm>
            <a:off x="5084800" y="4847902"/>
            <a:ext cx="43107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Python</a:t>
            </a:r>
            <a:r>
              <a:rPr kumimoji="1" lang="ja-JP" altLang="en-US"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で最初から使える関数</a:t>
            </a:r>
          </a:p>
        </p:txBody>
      </p:sp>
    </p:spTree>
    <p:extLst>
      <p:ext uri="{BB962C8B-B14F-4D97-AF65-F5344CB8AC3E}">
        <p14:creationId xmlns:p14="http://schemas.microsoft.com/office/powerpoint/2010/main" val="137665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アンケート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/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次回予定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537A6C-7F79-2631-9612-9CEE5E39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531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難しかったところ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次回にやりたいこと</a:t>
            </a:r>
            <a:endParaRPr lang="en-US" altLang="ja-JP" sz="24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34988" indent="-174625">
              <a:buFont typeface="システムフォント（レギュラー）"/>
              <a:buChar char="・"/>
            </a:pPr>
            <a:r>
              <a:rPr lang="ja-JP" altLang="en-US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予定 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: </a:t>
            </a:r>
            <a:r>
              <a:rPr lang="en-US" altLang="ja-JP" sz="1800" b="0" dirty="0" err="1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Pytorch</a:t>
            </a:r>
            <a:r>
              <a:rPr lang="ja-JP" altLang="en-US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基礎、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AI</a:t>
            </a:r>
            <a:r>
              <a:rPr lang="ja-JP" altLang="en-US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基礎（パーセプトロン）、画像生成</a:t>
            </a:r>
            <a:r>
              <a:rPr lang="en-US" altLang="ja-JP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  <a:r>
              <a:rPr lang="ja-JP" altLang="en-US" sz="18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、機械学習</a:t>
            </a:r>
            <a:endParaRPr lang="ja-JP" altLang="en-US" sz="1800" b="0" dirty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研究体験 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(5,6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回目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)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でやりたいテーマ、内容</a:t>
            </a:r>
            <a:endParaRPr lang="en-US" altLang="ja-JP" sz="1400" dirty="0">
              <a:solidFill>
                <a:srgbClr val="000000"/>
              </a:solidFill>
              <a:effectLst/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産業 </a:t>
            </a: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: 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林檎</a:t>
            </a:r>
            <a:r>
              <a:rPr lang="ja-JP" altLang="ja-JP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外観検査、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工場製品の異常検出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、残飯検出</a:t>
            </a:r>
            <a:endParaRPr lang="en-US" altLang="ja-JP" sz="1800" b="0" i="0" dirty="0">
              <a:solidFill>
                <a:srgbClr val="000000"/>
              </a:solidFill>
              <a:effectLst/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ja-JP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古代文献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​</a:t>
            </a:r>
            <a:r>
              <a:rPr lang="ja-JP" altLang="en-US" sz="1800" b="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</a:t>
            </a:r>
            <a:r>
              <a:rPr lang="en-US" altLang="ja-JP" sz="1800" b="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:</a:t>
            </a:r>
            <a:r>
              <a:rPr lang="ja-JP" altLang="en-US" sz="1800" b="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 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文字認識</a:t>
            </a:r>
            <a:r>
              <a:rPr lang="ja-JP" altLang="ja-JP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、修復、整理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​</a:t>
            </a:r>
          </a:p>
          <a:p>
            <a:pPr marL="534988" lvl="1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ハードウェア</a:t>
            </a:r>
            <a:endParaRPr lang="en-US" altLang="ja-JP" sz="1800" b="0" i="0" u="none" strike="noStrike" dirty="0">
              <a:solidFill>
                <a:srgbClr val="000000"/>
              </a:solidFill>
              <a:effectLst/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en-US" altLang="ja-JP" sz="1800" b="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AI</a:t>
            </a:r>
            <a:r>
              <a:rPr lang="ja-JP" altLang="en-US" sz="1800" b="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の軽量化・枝刈り</a:t>
            </a:r>
            <a:endParaRPr lang="en-US" altLang="ja-JP" sz="1800" b="0" dirty="0">
              <a:solidFill>
                <a:srgbClr val="000000"/>
              </a:solidFill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IoT</a:t>
            </a:r>
            <a:endParaRPr lang="en-US" altLang="ja-JP" sz="2800" dirty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その他希望等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月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13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日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(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火曜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)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の応用演習後の飲み会の出欠に関して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基礎実習スケジュール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4811275" cy="4426533"/>
          </a:xfrm>
        </p:spPr>
        <p:txBody>
          <a:bodyPr/>
          <a:lstStyle/>
          <a:p>
            <a:pPr marL="251460" indent="-251460"/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基礎実習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 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（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12/01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）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&gt;"/>
              <a:tabLst>
                <a:tab pos="71438" algn="l"/>
              </a:tabLst>
            </a:pPr>
            <a:r>
              <a:rPr lang="en-US" altLang="ja-JP" sz="2400" b="0" dirty="0" err="1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Python基礎</a:t>
            </a:r>
            <a:endParaRPr lang="ja-JP" altLang="en-US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&gt;"/>
              <a:tabLst>
                <a:tab pos="71438" algn="l"/>
              </a:tabLst>
            </a:pPr>
            <a:r>
              <a:rPr lang="en-US" altLang="ja-JP" sz="2400" b="0" dirty="0" err="1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AIを</a:t>
            </a:r>
            <a:r>
              <a:rPr lang="ja-JP" altLang="en-US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使う</a:t>
            </a:r>
          </a:p>
          <a:p>
            <a:pPr marL="895350" lvl="2"/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画像分類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895350" lvl="2"/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895350" lvl="2"/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1</a:t>
            </a:r>
          </a:p>
          <a:p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基礎実習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2 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（</a:t>
            </a: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12/08</a:t>
            </a: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）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34988" lvl="1">
              <a:buFont typeface="システムフォント（レギュラー）"/>
              <a:buChar char="&gt;"/>
              <a:tabLst>
                <a:tab pos="71438" algn="l"/>
              </a:tabLst>
            </a:pP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AI</a:t>
            </a:r>
            <a:r>
              <a:rPr lang="ja-JP" altLang="en-US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基礎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895350" lvl="2"/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パーセプトロン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895350" lvl="2"/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6195974" y="1538716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MONKEY!!</a:t>
              </a:r>
              <a:endParaRPr kumimoji="1"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今日の内容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基礎実習</a:t>
            </a:r>
            <a:r>
              <a:rPr kumimoji="1"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Google </a:t>
            </a:r>
            <a:r>
              <a:rPr kumimoji="1" lang="en-US" altLang="ja-JP" sz="2400" b="0" dirty="0" err="1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Colab</a:t>
            </a: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と</a:t>
            </a:r>
            <a:r>
              <a:rPr kumimoji="1" lang="en-US" altLang="ja-JP" sz="2400" b="0" dirty="0" err="1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Github</a:t>
            </a: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を使った演習</a:t>
            </a:r>
            <a:endParaRPr kumimoji="1"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Python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、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AI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の試用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グループで教えあって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TA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の負担を減らそう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!</a:t>
            </a:r>
          </a:p>
          <a:p>
            <a:pPr marL="584200" lvl="1"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演習内容に不備があったら適宜修正しよう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!</a:t>
            </a:r>
            <a:endParaRPr kumimoji="1"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lang="ja-JP" altLang="en-US" sz="2400" b="0" u="sng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進捗の提出、レポート等は応用演習では行いません</a:t>
            </a:r>
            <a:r>
              <a:rPr lang="en-US" altLang="ja-JP" sz="2400" b="0" u="sng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.</a:t>
            </a:r>
          </a:p>
          <a:p>
            <a:endParaRPr kumimoji="1"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r>
              <a:rPr kumimoji="1" lang="ja-JP" altLang="en-US" sz="2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（時間が余ったら</a:t>
            </a:r>
            <a:r>
              <a:rPr lang="ja-JP" altLang="en-US" sz="2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）</a:t>
            </a:r>
            <a:endParaRPr kumimoji="1"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研究紹介の続き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584200" lvl="1">
              <a:tabLst>
                <a:tab pos="71438" algn="l"/>
              </a:tabLst>
            </a:pP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基礎演習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07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応用演習の目標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自身の研究テーマを</a:t>
            </a:r>
            <a:r>
              <a:rPr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決定する</a:t>
            </a:r>
            <a:endParaRPr lang="en-US" altLang="ja-JP" sz="3200" u="sng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最終日に興味のあるテーマについて調査して発表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研究背景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研究の優位性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簡単な方針等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ppt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で発表資料作成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5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分程度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E404EC-4B1B-4D6F-BF9B-FEBB6034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19466" r="18774" b="18374"/>
          <a:stretch/>
        </p:blipFill>
        <p:spPr bwMode="auto">
          <a:xfrm>
            <a:off x="1282076" y="3508757"/>
            <a:ext cx="2323735" cy="14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9E4F14-FC11-5D8D-3B99-FF7BB63A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kumimoji="1" lang="en-US" altLang="ja-JP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B5C1D-055C-5503-CB50-995FCC54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60"/>
            <a:ext cx="10165497" cy="114851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b="0" dirty="0"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Google </a:t>
            </a:r>
            <a:r>
              <a:rPr lang="en-US" altLang="ja-JP" sz="2000" b="0" dirty="0" err="1"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Colab</a:t>
            </a:r>
            <a:r>
              <a:rPr lang="ja-JP" altLang="en-US" sz="2000" b="0"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（グーグル・コラボ）は、</a:t>
            </a:r>
            <a:r>
              <a:rPr lang="en-US" altLang="ja-JP" sz="2000" b="0" dirty="0"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Google</a:t>
            </a:r>
            <a:r>
              <a:rPr lang="ja-JP" altLang="en-US" sz="2000" b="0"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が無料で提供している機械学習の教育や研究用の開発環境</a:t>
            </a:r>
            <a:r>
              <a:rPr lang="en-US" altLang="ja-JP" sz="20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. Google</a:t>
            </a:r>
            <a:r>
              <a:rPr lang="ja-JP" altLang="en-US" sz="20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アカウント、ブラウザ、インターネットがあれば、誰でも簡単に機械学習や深層学習を始めることが可能</a:t>
            </a:r>
            <a:r>
              <a:rPr lang="en-US" altLang="ja-JP" sz="20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.</a:t>
            </a:r>
            <a:endParaRPr kumimoji="1" lang="ja-JP" altLang="en-US" sz="2000" b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E87FC9-CEA3-9536-2B02-492DA38B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4EE8737-7EF1-4A36-17D7-D85BD038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78" y="2487660"/>
            <a:ext cx="6198127" cy="4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18A53-8E99-06A1-7332-64186060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研究室に配属されたら</a:t>
            </a:r>
            <a:r>
              <a:rPr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…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29CFA-41D2-EC75-F9F9-BB8F5683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712766"/>
            <a:ext cx="10391209" cy="1114106"/>
          </a:xfrm>
        </p:spPr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kumimoji="1" lang="en-US" altLang="ja-JP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も使えますが、主に、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Anaconda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をインストールします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.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BD02D-6804-1290-E787-CA567817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20DAA-1BAC-FD34-14B6-89334B79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8" y="4338468"/>
            <a:ext cx="2596368" cy="1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spyder ロゴ」の画像検索結果">
            <a:extLst>
              <a:ext uri="{FF2B5EF4-FFF2-40B4-BE49-F238E27FC236}">
                <a16:creationId xmlns:a16="http://schemas.microsoft.com/office/drawing/2014/main" id="{49034626-C235-072F-2396-AF5C2C7A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7" y="4488679"/>
            <a:ext cx="2383453" cy="11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79D5A5-C790-643D-9C3C-0C5C81C86B3D}"/>
              </a:ext>
            </a:extLst>
          </p:cNvPr>
          <p:cNvSpPr txBox="1"/>
          <p:nvPr/>
        </p:nvSpPr>
        <p:spPr>
          <a:xfrm>
            <a:off x="905366" y="2975289"/>
            <a:ext cx="53231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u="sng" strike="noStrike" dirty="0">
                <a:solidFill>
                  <a:srgbClr val="000000"/>
                </a:solidFill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ACACONDA</a:t>
            </a:r>
          </a:p>
          <a:p>
            <a:r>
              <a:rPr lang="ja-JP" altLang="ja-JP" sz="2000" b="1" u="none" strike="noStrike">
                <a:solidFill>
                  <a:srgbClr val="000000"/>
                </a:solidFill>
                <a:effectLst/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データサイエンス</a:t>
            </a:r>
            <a:r>
              <a:rPr lang="ja-JP" altLang="ja-JP" sz="2000" u="none" strike="noStrike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に必要とされる各種ツールや</a:t>
            </a:r>
            <a:r>
              <a:rPr lang="ja-JP" altLang="ja-JP" sz="2000" b="1" u="none" strike="noStrike">
                <a:solidFill>
                  <a:srgbClr val="000000"/>
                </a:solidFill>
                <a:effectLst/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ライブラリ</a:t>
            </a:r>
            <a:r>
              <a:rPr lang="ja-JP" altLang="en-US" sz="2000" u="none" strike="noStrike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が充実している</a:t>
            </a:r>
            <a:r>
              <a:rPr lang="ja-JP" altLang="ja-JP" sz="2000" u="none" strike="noStrike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Pythonの実行環境</a:t>
            </a:r>
            <a:r>
              <a:rPr lang="en-US" altLang="ja-JP" sz="200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r>
              <a:rPr lang="ja-JP" altLang="en-US" sz="2000" u="none" strike="noStrike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自分のパソコンにインストール</a:t>
            </a:r>
            <a:r>
              <a:rPr lang="en-US" altLang="ja-JP" sz="2000" u="none" strike="noStrike" dirty="0">
                <a:solidFill>
                  <a:srgbClr val="000000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en-US" altLang="ja-JP" sz="2000" dirty="0">
              <a:solidFill>
                <a:srgbClr val="000000"/>
              </a:solidFill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C63496-40DD-1CBC-3234-115748BB3AB4}"/>
              </a:ext>
            </a:extLst>
          </p:cNvPr>
          <p:cNvSpPr txBox="1"/>
          <p:nvPr/>
        </p:nvSpPr>
        <p:spPr>
          <a:xfrm>
            <a:off x="6121052" y="2975289"/>
            <a:ext cx="53231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rgbClr val="000000"/>
                </a:solidFill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Spyder</a:t>
            </a:r>
            <a:r>
              <a:rPr lang="en-US" altLang="ja-JP" sz="2400" u="sng" strike="noStrike" dirty="0">
                <a:solidFill>
                  <a:srgbClr val="000000"/>
                </a:solidFill>
                <a:effectLst/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en-US" altLang="ja-JP" sz="2400" b="1" i="0" u="sng" strike="noStrike" dirty="0">
                <a:solidFill>
                  <a:srgbClr val="000000"/>
                </a:solidFill>
                <a:effectLst/>
                <a:latin typeface="+mn-ea"/>
                <a:ea typeface="+mn-ea"/>
              </a:rPr>
              <a:t>  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Python</a:t>
            </a:r>
            <a:r>
              <a:rPr lang="ja-JP" altLang="en-US" sz="200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の科学用途のプログラミングのための</a:t>
            </a:r>
            <a:r>
              <a:rPr lang="en-US" altLang="ja-JP" sz="200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IDE.</a:t>
            </a:r>
            <a:r>
              <a:rPr lang="ja-JP" altLang="en-US" sz="200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要するに簡単かつ効率的にプログラミングできるツール</a:t>
            </a:r>
            <a:r>
              <a:rPr lang="en-US" altLang="ja-JP" sz="2000" dirty="0">
                <a:solidFill>
                  <a:srgbClr val="00000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en-US" altLang="ja-JP" sz="2000" i="0" strike="noStrike" dirty="0">
              <a:solidFill>
                <a:srgbClr val="000000"/>
              </a:solidFill>
              <a:effectLst/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80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0EAE7-2137-80DD-7F7D-941645DB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（補足）環境構築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4E9ED-BFFE-B77B-686E-23C1E208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18421" cy="46098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1. Anacondaのインストール</a:t>
            </a:r>
          </a:p>
          <a:p>
            <a:pPr marL="0" indent="0">
              <a:buNone/>
            </a:pPr>
            <a:endParaRPr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2. Pytorch(tensorflow)のインストール</a:t>
            </a:r>
          </a:p>
          <a:p>
            <a:pPr marL="0" indent="0">
              <a:buNone/>
            </a:pPr>
            <a:endParaRPr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3. Spyderの起動</a:t>
            </a:r>
          </a:p>
          <a:p>
            <a:pPr marL="0" indent="0">
              <a:buNone/>
            </a:pPr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↓ 環境設定手順のリンク↓ PyTorch環境設定と検索</a:t>
            </a:r>
          </a:p>
          <a:p>
            <a:pPr marL="0" indent="0">
              <a:buNone/>
            </a:pPr>
            <a:r>
              <a:rPr lang="ja-JP" sz="24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http://aiweb.cs.ehime-u.ac.jp/~ninomiya/enpitpro/AIenvLinux.pdf</a:t>
            </a:r>
            <a:endParaRPr lang="ja-JP" altLang="en-US" sz="24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4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4"/>
              </a:rPr>
              <a:t>http://aiweb.cs.ehime-u.ac.jp/~ninomiya/enpitpro/AIenvWindows.pdf</a:t>
            </a:r>
          </a:p>
          <a:p>
            <a:pPr marL="0" indent="0">
              <a:buNone/>
            </a:pPr>
            <a:r>
              <a:rPr lang="en-US" altLang="ja-JP" sz="24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5"/>
              </a:rPr>
              <a:t>http://aiweb.cs.ehime-u.ac.jp/~ninomiya/enpitpro/AIenvMac.pdf</a:t>
            </a:r>
            <a:r>
              <a:rPr lang="en-US" altLang="ja-JP" sz="2400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 </a:t>
            </a:r>
            <a:endParaRPr lang="ja-JP" sz="24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endParaRPr lang="ja-JP" altLang="en-US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  <a:p>
            <a:pPr marL="0" indent="0">
              <a:buNone/>
            </a:pP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  <a:cs typeface="+mn-lt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757FF1-50C0-DB60-0FB4-52B83826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73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0EAE7-2137-80DD-7F7D-941645DB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（補足）環境構築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4E9ED-BFFE-B77B-686E-23C1E208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19" y="1216639"/>
            <a:ext cx="10515600" cy="4791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ja-JP" dirty="0">
              <a:latin typeface="Meiryo"/>
              <a:ea typeface="Meiryo"/>
            </a:endParaRPr>
          </a:p>
          <a:p>
            <a:pPr marL="0" indent="0">
              <a:buNone/>
            </a:pP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”</a:t>
            </a:r>
            <a:r>
              <a:rPr lang="en-US" altLang="ja-JP" sz="2800" dirty="0" err="1">
                <a:solidFill>
                  <a:srgbClr val="FF0000"/>
                </a:solidFill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PyTorch</a:t>
            </a:r>
            <a:r>
              <a:rPr lang="ja-JP" altLang="en-US" sz="2800">
                <a:solidFill>
                  <a:srgbClr val="FF0000"/>
                </a:solidFill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環境設定（Windows or Linux or Mac）</a:t>
            </a:r>
            <a:r>
              <a:rPr lang="ja-JP" altLang="en-US" sz="2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”で検索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 → </a:t>
            </a:r>
            <a:r>
              <a:rPr lang="ja-JP" altLang="en-US" sz="2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愛媛大学の分かりやすいスライドがでてきます。</a:t>
            </a:r>
          </a:p>
          <a:p>
            <a:pPr marL="0" indent="0">
              <a:buNone/>
            </a:pPr>
            <a:endParaRPr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スライドに沿ってインストール</a:t>
            </a:r>
          </a:p>
          <a:p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Ancondaのインストール</a:t>
            </a:r>
          </a:p>
          <a:p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PyTorchのインストール</a:t>
            </a:r>
          </a:p>
          <a:p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Spyderの起動まで確認する</a:t>
            </a:r>
          </a:p>
          <a:p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（Spyder日本語設定はやらなくていい）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3EA866-CF31-7262-4177-AA2380E9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15" y="3429000"/>
            <a:ext cx="3744044" cy="2245939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40C5FD-BC9F-F19B-A9B0-168E71DC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56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F09E6-4370-A86E-5B4A-143BDB4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kumimoji="1" lang="en-US" altLang="ja-JP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 </a:t>
            </a:r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使用方法</a:t>
            </a:r>
            <a:r>
              <a:rPr kumimoji="1" lang="en-US" altLang="ja-JP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①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6" name="コンテンツ プレースホルダー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50F9337-50CA-8E3E-3F24-C71744ADA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7"/>
          <a:stretch/>
        </p:blipFill>
        <p:spPr>
          <a:xfrm>
            <a:off x="674810" y="2079521"/>
            <a:ext cx="4032214" cy="402503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B6C24-98F8-A6DD-64F6-3FB724FF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006274-E6F7-1366-C178-69EBFEA3F06D}"/>
              </a:ext>
            </a:extLst>
          </p:cNvPr>
          <p:cNvSpPr/>
          <p:nvPr/>
        </p:nvSpPr>
        <p:spPr>
          <a:xfrm>
            <a:off x="798963" y="5045034"/>
            <a:ext cx="390806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189FE2-EA14-CC4D-17D1-F121357D26CB}"/>
              </a:ext>
            </a:extLst>
          </p:cNvPr>
          <p:cNvSpPr txBox="1"/>
          <p:nvPr/>
        </p:nvSpPr>
        <p:spPr>
          <a:xfrm>
            <a:off x="612020" y="170365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“Google </a:t>
            </a:r>
            <a:r>
              <a:rPr kumimoji="1" lang="en-US" altLang="ja-JP" sz="1800" b="1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kumimoji="1" lang="en-US" altLang="ja-JP" sz="1800" b="1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”</a:t>
            </a:r>
            <a:r>
              <a:rPr kumimoji="1"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で検索</a:t>
            </a:r>
            <a:endParaRPr kumimoji="1" lang="ja-JP" altLang="en-US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10" name="図 9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D89060F8-CB3C-CAE1-CB5F-AA46A2A90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6" b="76249"/>
          <a:stretch/>
        </p:blipFill>
        <p:spPr>
          <a:xfrm>
            <a:off x="5283902" y="1846369"/>
            <a:ext cx="2522451" cy="170128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BAFB04-8244-ACE1-B499-58FCD4482586}"/>
              </a:ext>
            </a:extLst>
          </p:cNvPr>
          <p:cNvSpPr/>
          <p:nvPr/>
        </p:nvSpPr>
        <p:spPr>
          <a:xfrm>
            <a:off x="6565335" y="1933567"/>
            <a:ext cx="1132027" cy="469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EADDEF3B-3733-49A3-264F-CE893E768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63544" r="67075" b="7235"/>
          <a:stretch/>
        </p:blipFill>
        <p:spPr>
          <a:xfrm>
            <a:off x="5283902" y="4145425"/>
            <a:ext cx="2494238" cy="170128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3F43A7-E9B8-95CA-F0ED-D550767168E5}"/>
              </a:ext>
            </a:extLst>
          </p:cNvPr>
          <p:cNvSpPr/>
          <p:nvPr/>
        </p:nvSpPr>
        <p:spPr>
          <a:xfrm>
            <a:off x="5667016" y="5109996"/>
            <a:ext cx="1823141" cy="426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4E0030-ED06-2288-6F6E-0DC0000EF0D4}"/>
              </a:ext>
            </a:extLst>
          </p:cNvPr>
          <p:cNvSpPr txBox="1"/>
          <p:nvPr/>
        </p:nvSpPr>
        <p:spPr>
          <a:xfrm>
            <a:off x="7848323" y="2096848"/>
            <a:ext cx="351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</a:t>
            </a:r>
            <a:r>
              <a:rPr kumimoji="1"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アカウントにログインしていない場合はログイン</a:t>
            </a:r>
            <a:endParaRPr kumimoji="1" lang="en-US" altLang="ja-JP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endParaRPr lang="en-US" altLang="ja-JP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　</a:t>
            </a:r>
            <a:r>
              <a:rPr lang="en-US" altLang="ja-JP" sz="1800" b="1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→Google</a:t>
            </a:r>
            <a:r>
              <a:rPr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アカウントが必要</a:t>
            </a:r>
            <a:endParaRPr kumimoji="1" lang="ja-JP" altLang="en-US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FA5FE3-A5A7-FCEC-E1C3-E6C4F8D906FC}"/>
              </a:ext>
            </a:extLst>
          </p:cNvPr>
          <p:cNvSpPr txBox="1"/>
          <p:nvPr/>
        </p:nvSpPr>
        <p:spPr>
          <a:xfrm>
            <a:off x="7778139" y="4760510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「＋ノートブックを新規作成」</a:t>
            </a:r>
            <a:endParaRPr lang="en-US" altLang="ja-JP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kumimoji="1" lang="ja-JP" altLang="en-US" sz="1800" b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　をクリック</a:t>
            </a:r>
            <a:endParaRPr kumimoji="1" lang="en-US" altLang="ja-JP" sz="1800" b="1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129022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19033</TotalTime>
  <Words>857</Words>
  <Application>Microsoft Office PowerPoint</Application>
  <PresentationFormat>ワイド画面</PresentationFormat>
  <Paragraphs>143</Paragraphs>
  <Slides>17</Slides>
  <Notes>2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システムフォント（レギュラー）</vt:lpstr>
      <vt:lpstr>メイリオ</vt:lpstr>
      <vt:lpstr>メイリオ</vt:lpstr>
      <vt:lpstr>Gen Shin Gothic P Bold</vt:lpstr>
      <vt:lpstr>Gen Shin Gothic P Medium</vt:lpstr>
      <vt:lpstr>Gen Shin Gothic P Regular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2025年度-応用演習2</vt:lpstr>
      <vt:lpstr>基礎実習スケジュール</vt:lpstr>
      <vt:lpstr>今日の内容</vt:lpstr>
      <vt:lpstr>応用演習の目標</vt:lpstr>
      <vt:lpstr>Google Colab</vt:lpstr>
      <vt:lpstr>研究室に配属されたら…</vt:lpstr>
      <vt:lpstr>（補足）環境構築</vt:lpstr>
      <vt:lpstr>（補足）環境構築</vt:lpstr>
      <vt:lpstr>Google Colab 使用方法①</vt:lpstr>
      <vt:lpstr>Google Colab 使用方法②</vt:lpstr>
      <vt:lpstr>GitHubとは</vt:lpstr>
      <vt:lpstr>活動内容について</vt:lpstr>
      <vt:lpstr>演習内容</vt:lpstr>
      <vt:lpstr>手順</vt:lpstr>
      <vt:lpstr>Google Colab諸注意</vt:lpstr>
      <vt:lpstr>Pythonの良いところ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福坂 陽(ri0118xv)</cp:lastModifiedBy>
  <cp:revision>15</cp:revision>
  <dcterms:created xsi:type="dcterms:W3CDTF">2023-11-14T06:57:22Z</dcterms:created>
  <dcterms:modified xsi:type="dcterms:W3CDTF">2025-11-30T17:28:28Z</dcterms:modified>
</cp:coreProperties>
</file>