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DFDC9-59C8-D660-97D6-4A4D91345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2ED8ABA-CECE-BA50-26FA-50D238DAB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84BE34-8B6A-8130-6749-F112074B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01F089-7005-D6CF-F202-A3CDBF1B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7446B4-CE33-096C-07D4-8E0EDBAE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09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6D7507-32F1-360B-B493-11FB8BABB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22301A-A85A-9F7F-96A6-2D1D525A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EFC53A-86F2-34EE-E2E1-4F647E18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967F5C-0202-507C-4AF8-8F5950F6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8714FB-73CE-56F9-AC9A-7244FCD44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57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90AA3F-DC29-DADD-B750-1AD72D2A0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BF2BEB2-05F4-E417-78EC-D7C5D54D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EE36BE-657F-079E-6DC4-FEE7A624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AA3FDA-F2D0-EB50-641E-34436E81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13A58-2421-4B7D-887B-B4464C1C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38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9418D-39C7-9F20-241D-236CDAD6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DD8EAB-F193-03EA-25A1-38FE40829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9D0859-B61F-2DCD-2AE4-C9F3B2C2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749F1A-6EC5-9D23-8189-73D3B38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9508E9-329D-2214-479B-DF54517C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58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F0EE4-2664-A1AC-2255-8F3F2D28E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961D48-D04D-61BE-6339-3CB40C6F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BA36F3-9BF4-D64F-2DD3-D24D06F5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7C7EF7-1782-7E0F-E232-48D082E71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82A67-F301-78B7-C7F2-9109569E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77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4D43B-4797-B688-34A2-6B3A20FB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C1765-220B-0800-8F26-73147994E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FD9CB4-C249-C7BE-AE28-D947E2855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1C69E4-0C33-6271-1747-21CD852C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6F3BFA-AF3B-55AD-21A8-7561FB3B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F4EA89-CC53-E902-C5AE-50E6F3EF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86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C7DF1D-E5C0-A84F-2B16-4EEEC375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725CAA-095A-9B1F-AE6A-3850336E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AC0C872-B70E-B4A9-99BB-E8D96BF1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405198-B640-6E75-8760-6016CD53A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F8EEA3A-263A-2852-5824-3DA6DB4F9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72B8894-96EA-BD56-A2A4-C099ACA7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E8F108-11F6-6DA3-2413-E312A15E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588C6A0-F237-06C8-5610-D8FB7FF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7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4A45D-3CFB-2827-5B20-413AFC30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C6A232-B93E-65B5-816E-037DE8A6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A94D69-223C-BC15-4264-551745B1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D0FE34-97E9-E9DE-2706-EECB3EA3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7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4F98E2-D872-FB35-5EE3-D30B5C79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257CFB8-94CF-EDBC-D934-548046F2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1CFAB0-57A3-6F82-4536-2F0797F4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5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69D94-40AE-9BA4-19CB-4B73269C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7F626-CC85-E44C-A5FA-90E7DA35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117CDB-7335-5004-8301-8DFEB4F4C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653FDA-D61E-5885-7680-2ABD9DF7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821703-695B-BB55-ED68-BB3D5229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DA3D15-DBE4-D522-FFA6-B17D2CB8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75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C4C68A-9660-314B-C328-46EC9753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AEA51D-FD91-966E-D915-DA413B9E1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988A66-7D51-7DC0-A6C5-E3C842D70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F68359-B509-61FF-DDFB-D479E25F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D9ECFA-4684-BE01-F0BE-201AD1DE6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B94807-2A3A-D76B-5196-076A8FF2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56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CD385A-22EC-14EB-1F85-017FC59A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0B997C-26F9-07B6-AB05-AC986AAF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B3E12-BC26-D7D5-C3BD-FF4C405C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09D8-26EE-D949-914F-355327EB84E1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209D67-97BF-2459-99A6-F56714AF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7F4030-62CD-CAD1-0804-03E56EC18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4E72-299D-7E47-AD90-8786EF974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1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7B8804-58CC-8481-7944-4B85E70B8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応用演習</a:t>
            </a:r>
            <a:r>
              <a:rPr lang="en-US" altLang="ja-JP" dirty="0"/>
              <a:t>(</a:t>
            </a:r>
            <a:r>
              <a:rPr kumimoji="1" lang="ja-JP" altLang="en-US"/>
              <a:t>異常検知</a:t>
            </a:r>
            <a:r>
              <a:rPr lang="en-US" altLang="ja-JP" dirty="0"/>
              <a:t>)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075C14-8A24-4F61-F8EF-6A287D337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71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BB3B7-ED60-D963-E1E2-8D7A2CBE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異常検知とは？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CF1362-8ADD-6302-D602-C3A7FEE1D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altLang="ja-JP" dirty="0"/>
              <a:t>AI</a:t>
            </a:r>
            <a:r>
              <a:rPr lang="ja-JP" altLang="en-US"/>
              <a:t>における異常検知とは、通常のパターンや振る舞いから外れたデータを特定する技術です。これは、予測される正常なデータを学習し、それと異なる挙動や値を「異常」として検出する仕組みです。主な用途には、以下のようなものがあります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/>
              <a:t>産業分野</a:t>
            </a:r>
            <a:r>
              <a:rPr lang="en-US" altLang="ja-JP" dirty="0"/>
              <a:t>: </a:t>
            </a:r>
            <a:r>
              <a:rPr lang="ja-JP" altLang="en-US"/>
              <a:t>機械や設備の故障予測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/>
              <a:t>セキュリティ</a:t>
            </a:r>
            <a:r>
              <a:rPr lang="en-US" altLang="ja-JP" dirty="0"/>
              <a:t>: </a:t>
            </a:r>
            <a:r>
              <a:rPr lang="ja-JP" altLang="en-US"/>
              <a:t>不正アクセスやサイバー攻撃の検出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/>
              <a:t>医療</a:t>
            </a:r>
            <a:r>
              <a:rPr lang="en-US" altLang="ja-JP" dirty="0"/>
              <a:t>: </a:t>
            </a:r>
            <a:r>
              <a:rPr lang="ja-JP" altLang="en-US"/>
              <a:t>患者の異常な健康状態の特定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b="1"/>
              <a:t>金融</a:t>
            </a:r>
            <a:r>
              <a:rPr lang="en-US" altLang="ja-JP" dirty="0"/>
              <a:t>: </a:t>
            </a:r>
            <a:r>
              <a:rPr lang="ja-JP" altLang="en-US"/>
              <a:t>不正な取引や詐欺の検出</a:t>
            </a:r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61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四角形吹き出し 34">
            <a:extLst>
              <a:ext uri="{FF2B5EF4-FFF2-40B4-BE49-F238E27FC236}">
                <a16:creationId xmlns:a16="http://schemas.microsoft.com/office/drawing/2014/main" id="{0D26A121-7FA0-BC90-C070-D6B85A8D25E3}"/>
              </a:ext>
            </a:extLst>
          </p:cNvPr>
          <p:cNvSpPr/>
          <p:nvPr/>
        </p:nvSpPr>
        <p:spPr>
          <a:xfrm>
            <a:off x="7585859" y="673040"/>
            <a:ext cx="4320143" cy="2285507"/>
          </a:xfrm>
          <a:prstGeom prst="wedgeRectCallout">
            <a:avLst>
              <a:gd name="adj1" fmla="val -36857"/>
              <a:gd name="adj2" fmla="val 7072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四角形吹き出し 32">
            <a:extLst>
              <a:ext uri="{FF2B5EF4-FFF2-40B4-BE49-F238E27FC236}">
                <a16:creationId xmlns:a16="http://schemas.microsoft.com/office/drawing/2014/main" id="{068CADCC-973B-7E36-9930-A1EF2C15160D}"/>
              </a:ext>
            </a:extLst>
          </p:cNvPr>
          <p:cNvSpPr/>
          <p:nvPr/>
        </p:nvSpPr>
        <p:spPr>
          <a:xfrm>
            <a:off x="7920842" y="4642088"/>
            <a:ext cx="3767941" cy="2103096"/>
          </a:xfrm>
          <a:prstGeom prst="wedgeRectCallout">
            <a:avLst>
              <a:gd name="adj1" fmla="val -58023"/>
              <a:gd name="adj2" fmla="val -3631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CB0C1F-868D-FC74-74E8-ADD012C6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異常検知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00F37C-2F38-9964-2009-8C75BA55BBCC}"/>
              </a:ext>
            </a:extLst>
          </p:cNvPr>
          <p:cNvSpPr/>
          <p:nvPr/>
        </p:nvSpPr>
        <p:spPr>
          <a:xfrm>
            <a:off x="114795" y="2677886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異常検知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DFC12F-A754-BE14-BB5A-84E49F055226}"/>
              </a:ext>
            </a:extLst>
          </p:cNvPr>
          <p:cNvSpPr/>
          <p:nvPr/>
        </p:nvSpPr>
        <p:spPr>
          <a:xfrm>
            <a:off x="2867891" y="1433173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教師なし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47CE03-7D87-198A-7D30-F6F548F05B5C}"/>
              </a:ext>
            </a:extLst>
          </p:cNvPr>
          <p:cNvSpPr/>
          <p:nvPr/>
        </p:nvSpPr>
        <p:spPr>
          <a:xfrm>
            <a:off x="2867891" y="3996264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教師あり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CC72D8-ED2B-58D6-865D-A0904C9C55CC}"/>
              </a:ext>
            </a:extLst>
          </p:cNvPr>
          <p:cNvSpPr/>
          <p:nvPr/>
        </p:nvSpPr>
        <p:spPr>
          <a:xfrm>
            <a:off x="5308270" y="2958548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分類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68A4C9-1006-EB99-8020-682F4D0C8BF7}"/>
              </a:ext>
            </a:extLst>
          </p:cNvPr>
          <p:cNvSpPr/>
          <p:nvPr/>
        </p:nvSpPr>
        <p:spPr>
          <a:xfrm>
            <a:off x="7435934" y="3475100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物体検出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4D78D8-9C48-5E47-C623-00B22C847233}"/>
              </a:ext>
            </a:extLst>
          </p:cNvPr>
          <p:cNvSpPr/>
          <p:nvPr/>
        </p:nvSpPr>
        <p:spPr>
          <a:xfrm>
            <a:off x="5700156" y="4601489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セグメンテーション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827EEB-361A-23F2-F3D1-7FEAA1B71955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002972" y="1808730"/>
            <a:ext cx="864919" cy="1244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95FD83-C377-EF92-C811-088A86FCA26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02971" y="3053442"/>
            <a:ext cx="864920" cy="1318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468C5F3-78D7-4291-B2D4-7F00D575ECCE}"/>
              </a:ext>
            </a:extLst>
          </p:cNvPr>
          <p:cNvCxnSpPr>
            <a:cxnSpLocks/>
          </p:cNvCxnSpPr>
          <p:nvPr/>
        </p:nvCxnSpPr>
        <p:spPr>
          <a:xfrm flipV="1">
            <a:off x="4756068" y="3321051"/>
            <a:ext cx="552202" cy="1012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3A1B25D-5747-917E-2DC0-9EEC86D73338}"/>
              </a:ext>
            </a:extLst>
          </p:cNvPr>
          <p:cNvCxnSpPr>
            <a:cxnSpLocks/>
          </p:cNvCxnSpPr>
          <p:nvPr/>
        </p:nvCxnSpPr>
        <p:spPr>
          <a:xfrm flipV="1">
            <a:off x="4750131" y="3861586"/>
            <a:ext cx="2685803" cy="510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65F9238-E895-9E4B-CE0A-E8DD1579106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756068" y="4371821"/>
            <a:ext cx="944088" cy="605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頭部CT画像の脳出血部位をAIが自動抽出：日経メディカル">
            <a:extLst>
              <a:ext uri="{FF2B5EF4-FFF2-40B4-BE49-F238E27FC236}">
                <a16:creationId xmlns:a16="http://schemas.microsoft.com/office/drawing/2014/main" id="{68AEFB68-7DE1-E03C-CA4E-6DA61312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20" y="4808969"/>
            <a:ext cx="3572263" cy="17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4">
            <a:extLst>
              <a:ext uri="{FF2B5EF4-FFF2-40B4-BE49-F238E27FC236}">
                <a16:creationId xmlns:a16="http://schemas.microsoft.com/office/drawing/2014/main" id="{02B1AE8C-B0CF-5D4A-F3BA-B5B08F7AF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4" name="図 23" descr="花の写真のコラージュ&#10;&#10;低い精度で自動的に生成された説明">
            <a:extLst>
              <a:ext uri="{FF2B5EF4-FFF2-40B4-BE49-F238E27FC236}">
                <a16:creationId xmlns:a16="http://schemas.microsoft.com/office/drawing/2014/main" id="{3770706C-5793-A87D-DD53-44A7837E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91" y="810607"/>
            <a:ext cx="3992492" cy="1996246"/>
          </a:xfrm>
          <a:prstGeom prst="rect">
            <a:avLst/>
          </a:prstGeom>
        </p:spPr>
      </p:pic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D57A984-5636-E1AC-37EF-311E1C7CDE58}"/>
              </a:ext>
            </a:extLst>
          </p:cNvPr>
          <p:cNvCxnSpPr>
            <a:cxnSpLocks/>
          </p:cNvCxnSpPr>
          <p:nvPr/>
        </p:nvCxnSpPr>
        <p:spPr>
          <a:xfrm>
            <a:off x="4756068" y="1851715"/>
            <a:ext cx="669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D42BFA-823F-32BB-31B2-58E2AECFB05E}"/>
              </a:ext>
            </a:extLst>
          </p:cNvPr>
          <p:cNvSpPr/>
          <p:nvPr/>
        </p:nvSpPr>
        <p:spPr>
          <a:xfrm>
            <a:off x="5426034" y="1467531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様々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457FE09-54C1-CB81-6014-124C7971F13D}"/>
              </a:ext>
            </a:extLst>
          </p:cNvPr>
          <p:cNvSpPr txBox="1"/>
          <p:nvPr/>
        </p:nvSpPr>
        <p:spPr>
          <a:xfrm>
            <a:off x="7131341" y="49832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70B1F7A-ECA4-A4C1-58D9-36A40DFCB2B3}"/>
              </a:ext>
            </a:extLst>
          </p:cNvPr>
          <p:cNvSpPr txBox="1"/>
          <p:nvPr/>
        </p:nvSpPr>
        <p:spPr>
          <a:xfrm>
            <a:off x="8671843" y="39403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松井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F6E7D50-B31D-6D5E-92FD-416D8FA5DEA1}"/>
              </a:ext>
            </a:extLst>
          </p:cNvPr>
          <p:cNvSpPr txBox="1"/>
          <p:nvPr/>
        </p:nvSpPr>
        <p:spPr>
          <a:xfrm>
            <a:off x="6083993" y="19011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尾野・服部</a:t>
            </a:r>
          </a:p>
        </p:txBody>
      </p:sp>
    </p:spTree>
    <p:extLst>
      <p:ext uri="{BB962C8B-B14F-4D97-AF65-F5344CB8AC3E}">
        <p14:creationId xmlns:p14="http://schemas.microsoft.com/office/powerpoint/2010/main" val="278755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13F5CB-94F1-606E-BACA-C66047BC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研究紹介（林）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219872-4D0C-E91B-1C41-62406831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テーマ：セグメンテーションを用いた残飯量測定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課題：セグメンテーションは学習データを用意することが大変！</a:t>
            </a:r>
            <a:endParaRPr kumimoji="1"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FF04A7CE-7A14-F2B0-6383-2F40A2D98B8A}"/>
              </a:ext>
            </a:extLst>
          </p:cNvPr>
          <p:cNvSpPr/>
          <p:nvPr/>
        </p:nvSpPr>
        <p:spPr>
          <a:xfrm>
            <a:off x="1098275" y="3275581"/>
            <a:ext cx="4282757" cy="2826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FF0162-F011-3A26-ECD0-58BEEDB31C5E}"/>
              </a:ext>
            </a:extLst>
          </p:cNvPr>
          <p:cNvSpPr/>
          <p:nvPr/>
        </p:nvSpPr>
        <p:spPr>
          <a:xfrm>
            <a:off x="2231182" y="3069772"/>
            <a:ext cx="1935678" cy="55220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IoT</a:t>
            </a:r>
            <a:r>
              <a:rPr kumimoji="1" lang="ja-JP" altLang="en-US"/>
              <a:t>系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98FF8E8-867D-F966-3155-2F2425BA9F09}"/>
              </a:ext>
            </a:extLst>
          </p:cNvPr>
          <p:cNvSpPr txBox="1"/>
          <p:nvPr/>
        </p:nvSpPr>
        <p:spPr>
          <a:xfrm>
            <a:off x="1248984" y="3678128"/>
            <a:ext cx="428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Android</a:t>
            </a:r>
            <a:r>
              <a:rPr lang="ja-JP" altLang="en-US"/>
              <a:t>でアノテーション、</a:t>
            </a:r>
            <a:endParaRPr lang="en-US" altLang="ja-JP" dirty="0"/>
          </a:p>
          <a:p>
            <a:r>
              <a:rPr lang="ja-JP" altLang="en-US"/>
              <a:t>学習、推論</a:t>
            </a:r>
            <a:r>
              <a:rPr kumimoji="1" lang="ja-JP" altLang="en-US"/>
              <a:t>が可能にするシステム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D16F279D-9E54-34A2-961E-A107C2549E5F}"/>
              </a:ext>
            </a:extLst>
          </p:cNvPr>
          <p:cNvSpPr/>
          <p:nvPr/>
        </p:nvSpPr>
        <p:spPr>
          <a:xfrm>
            <a:off x="6398640" y="3265714"/>
            <a:ext cx="4999335" cy="28263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E590098-1FCD-B749-1DFA-C4B0438B3DB5}"/>
              </a:ext>
            </a:extLst>
          </p:cNvPr>
          <p:cNvSpPr/>
          <p:nvPr/>
        </p:nvSpPr>
        <p:spPr>
          <a:xfrm>
            <a:off x="8121989" y="2964344"/>
            <a:ext cx="1935678" cy="55220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AI</a:t>
            </a:r>
            <a:r>
              <a:rPr lang="ja-JP" altLang="en-US"/>
              <a:t>系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BB2C4E7-3F61-0A27-5BFE-05A95DD8E942}"/>
              </a:ext>
            </a:extLst>
          </p:cNvPr>
          <p:cNvSpPr txBox="1"/>
          <p:nvPr/>
        </p:nvSpPr>
        <p:spPr>
          <a:xfrm>
            <a:off x="6410515" y="36781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少ないデータで学習可能なモデル</a:t>
            </a:r>
          </a:p>
        </p:txBody>
      </p:sp>
      <p:pic>
        <p:nvPicPr>
          <p:cNvPr id="17" name="図 16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8468DA8B-FD78-A15A-5DA6-60426EB2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83" y="4310911"/>
            <a:ext cx="3353194" cy="1676597"/>
          </a:xfrm>
          <a:prstGeom prst="rect">
            <a:avLst/>
          </a:prstGeom>
        </p:spPr>
      </p:pic>
      <p:pic>
        <p:nvPicPr>
          <p:cNvPr id="19" name="図 18" descr="ダイアグラム&#10;&#10;自動的に生成された説明">
            <a:extLst>
              <a:ext uri="{FF2B5EF4-FFF2-40B4-BE49-F238E27FC236}">
                <a16:creationId xmlns:a16="http://schemas.microsoft.com/office/drawing/2014/main" id="{50D8347A-1E72-CAA7-C7EB-D2F6AFD7E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52" y="4001293"/>
            <a:ext cx="4417614" cy="201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CB0C1F-868D-FC74-74E8-ADD012C6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今回</a:t>
            </a:r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00F37C-2F38-9964-2009-8C75BA55BBCC}"/>
              </a:ext>
            </a:extLst>
          </p:cNvPr>
          <p:cNvSpPr/>
          <p:nvPr/>
        </p:nvSpPr>
        <p:spPr>
          <a:xfrm>
            <a:off x="114795" y="2677886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異常検知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DFC12F-A754-BE14-BB5A-84E49F055226}"/>
              </a:ext>
            </a:extLst>
          </p:cNvPr>
          <p:cNvSpPr/>
          <p:nvPr/>
        </p:nvSpPr>
        <p:spPr>
          <a:xfrm>
            <a:off x="2867891" y="1433173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教師なし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47CE03-7D87-198A-7D30-F6F548F05B5C}"/>
              </a:ext>
            </a:extLst>
          </p:cNvPr>
          <p:cNvSpPr/>
          <p:nvPr/>
        </p:nvSpPr>
        <p:spPr>
          <a:xfrm>
            <a:off x="2867891" y="3996264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教師あり</a:t>
            </a:r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CC72D8-ED2B-58D6-865D-A0904C9C55CC}"/>
              </a:ext>
            </a:extLst>
          </p:cNvPr>
          <p:cNvSpPr/>
          <p:nvPr/>
        </p:nvSpPr>
        <p:spPr>
          <a:xfrm>
            <a:off x="5308270" y="2958548"/>
            <a:ext cx="1888177" cy="751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分類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368A4C9-1006-EB99-8020-682F4D0C8BF7}"/>
              </a:ext>
            </a:extLst>
          </p:cNvPr>
          <p:cNvSpPr/>
          <p:nvPr/>
        </p:nvSpPr>
        <p:spPr>
          <a:xfrm>
            <a:off x="7435934" y="3475100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物体検出</a:t>
            </a:r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E4D78D8-9C48-5E47-C623-00B22C847233}"/>
              </a:ext>
            </a:extLst>
          </p:cNvPr>
          <p:cNvSpPr/>
          <p:nvPr/>
        </p:nvSpPr>
        <p:spPr>
          <a:xfrm>
            <a:off x="5700156" y="4601489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セグメンテーション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827EEB-361A-23F2-F3D1-7FEAA1B71955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002972" y="1808730"/>
            <a:ext cx="864919" cy="1244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F95FD83-C377-EF92-C811-088A86FCA26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02971" y="3053442"/>
            <a:ext cx="864920" cy="1318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468C5F3-78D7-4291-B2D4-7F00D575ECCE}"/>
              </a:ext>
            </a:extLst>
          </p:cNvPr>
          <p:cNvCxnSpPr>
            <a:cxnSpLocks/>
          </p:cNvCxnSpPr>
          <p:nvPr/>
        </p:nvCxnSpPr>
        <p:spPr>
          <a:xfrm flipV="1">
            <a:off x="4756068" y="3321051"/>
            <a:ext cx="552202" cy="1012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3A1B25D-5747-917E-2DC0-9EEC86D73338}"/>
              </a:ext>
            </a:extLst>
          </p:cNvPr>
          <p:cNvCxnSpPr>
            <a:cxnSpLocks/>
          </p:cNvCxnSpPr>
          <p:nvPr/>
        </p:nvCxnSpPr>
        <p:spPr>
          <a:xfrm flipV="1">
            <a:off x="4750131" y="3861586"/>
            <a:ext cx="2685803" cy="510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65F9238-E895-9E4B-CE0A-E8DD15791061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756068" y="4371821"/>
            <a:ext cx="944088" cy="605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02B1AE8C-B0CF-5D4A-F3BA-B5B08F7AF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D57A984-5636-E1AC-37EF-311E1C7CDE58}"/>
              </a:ext>
            </a:extLst>
          </p:cNvPr>
          <p:cNvCxnSpPr>
            <a:cxnSpLocks/>
          </p:cNvCxnSpPr>
          <p:nvPr/>
        </p:nvCxnSpPr>
        <p:spPr>
          <a:xfrm>
            <a:off x="4756068" y="1851715"/>
            <a:ext cx="669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1D42BFA-823F-32BB-31B2-58E2AECFB05E}"/>
              </a:ext>
            </a:extLst>
          </p:cNvPr>
          <p:cNvSpPr/>
          <p:nvPr/>
        </p:nvSpPr>
        <p:spPr>
          <a:xfrm>
            <a:off x="5426034" y="1467531"/>
            <a:ext cx="1888177" cy="7511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様々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457FE09-54C1-CB81-6014-124C7971F13D}"/>
              </a:ext>
            </a:extLst>
          </p:cNvPr>
          <p:cNvSpPr txBox="1"/>
          <p:nvPr/>
        </p:nvSpPr>
        <p:spPr>
          <a:xfrm>
            <a:off x="7131341" y="49832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70B1F7A-ECA4-A4C1-58D9-36A40DFCB2B3}"/>
              </a:ext>
            </a:extLst>
          </p:cNvPr>
          <p:cNvSpPr txBox="1"/>
          <p:nvPr/>
        </p:nvSpPr>
        <p:spPr>
          <a:xfrm>
            <a:off x="8671843" y="39403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松井</a:t>
            </a:r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F6E7D50-B31D-6D5E-92FD-416D8FA5DEA1}"/>
              </a:ext>
            </a:extLst>
          </p:cNvPr>
          <p:cNvSpPr txBox="1"/>
          <p:nvPr/>
        </p:nvSpPr>
        <p:spPr>
          <a:xfrm>
            <a:off x="6083993" y="19011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尾野・服部</a:t>
            </a:r>
          </a:p>
        </p:txBody>
      </p:sp>
    </p:spTree>
    <p:extLst>
      <p:ext uri="{BB962C8B-B14F-4D97-AF65-F5344CB8AC3E}">
        <p14:creationId xmlns:p14="http://schemas.microsoft.com/office/powerpoint/2010/main" val="387466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D242E-A155-520F-2B9B-D2AFDD6B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分類　＋　可視化</a:t>
            </a:r>
            <a:r>
              <a:rPr kumimoji="1" lang="en-US" altLang="ja-JP" dirty="0"/>
              <a:t>(Grad-CAM)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0FCA64-E88A-40EB-98EB-2D169F5EC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/>
              <a:t>深層学習モデルは結果に対しての要因分析が難しい。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Grad</a:t>
            </a:r>
            <a:r>
              <a:rPr kumimoji="1" lang="ja-JP" altLang="en-US"/>
              <a:t>ー</a:t>
            </a:r>
            <a:r>
              <a:rPr kumimoji="1" lang="en-US" altLang="ja-JP" dirty="0"/>
              <a:t>CAM</a:t>
            </a:r>
            <a:r>
              <a:rPr kumimoji="1" lang="ja-JP" altLang="en-US"/>
              <a:t>は入力画像に対しての出力結果に至った特徴を空間方向に可視化。</a:t>
            </a:r>
          </a:p>
        </p:txBody>
      </p:sp>
      <p:pic>
        <p:nvPicPr>
          <p:cNvPr id="4098" name="Picture 2" descr="What is the Grad CAM method?">
            <a:extLst>
              <a:ext uri="{FF2B5EF4-FFF2-40B4-BE49-F238E27FC236}">
                <a16:creationId xmlns:a16="http://schemas.microsoft.com/office/drawing/2014/main" id="{B979918C-A991-44E0-A778-1FA45504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53" y="3211249"/>
            <a:ext cx="9497293" cy="36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2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日本一詳しくGrad-CAMとGuided Grad-CAMのソースコードを解説してみる(Keras実装) #機械学習 - Qiita">
            <a:extLst>
              <a:ext uri="{FF2B5EF4-FFF2-40B4-BE49-F238E27FC236}">
                <a16:creationId xmlns:a16="http://schemas.microsoft.com/office/drawing/2014/main" id="{7A8EF120-688F-338C-F944-583889EA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968"/>
            <a:ext cx="12192000" cy="58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3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52BA7-737F-3CAA-89C9-148D2E1F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実践しよう！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00C571-A299-B305-AA79-62B55A9DC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05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9A49D-3C69-8FE3-A9AF-430A6DD9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6CBC8-9F97-9B3A-CD70-FE4901F8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745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238</Words>
  <Application>Microsoft Macintosh PowerPoint</Application>
  <PresentationFormat>ワイド画面</PresentationFormat>
  <Paragraphs>41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応用演習(異常検知)</vt:lpstr>
      <vt:lpstr>異常検知とは？</vt:lpstr>
      <vt:lpstr>異常検知</vt:lpstr>
      <vt:lpstr>研究紹介（林）</vt:lpstr>
      <vt:lpstr>今回</vt:lpstr>
      <vt:lpstr>分類　＋　可視化(Grad-CAM)</vt:lpstr>
      <vt:lpstr>PowerPoint プレゼンテーション</vt:lpstr>
      <vt:lpstr>実践しよう！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応用演習(異常検知)</dc:title>
  <dc:creator>林 駿介(ri0104ss)</dc:creator>
  <cp:lastModifiedBy>林 駿介(ri0104ss)</cp:lastModifiedBy>
  <cp:revision>1</cp:revision>
  <dcterms:created xsi:type="dcterms:W3CDTF">2025-01-06T06:07:17Z</dcterms:created>
  <dcterms:modified xsi:type="dcterms:W3CDTF">2025-01-06T06:56:31Z</dcterms:modified>
</cp:coreProperties>
</file>