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77" r:id="rId4"/>
    <p:sldId id="271" r:id="rId5"/>
    <p:sldId id="276" r:id="rId6"/>
    <p:sldId id="266" r:id="rId7"/>
    <p:sldId id="259" r:id="rId8"/>
    <p:sldId id="279" r:id="rId9"/>
  </p:sldIdLst>
  <p:sldSz cx="12192000" cy="6858000"/>
  <p:notesSz cx="6858000" cy="9144000"/>
  <p:embeddedFontLst>
    <p:embeddedFont>
      <p:font typeface="Gen Shin Gothic P Bold" panose="020B0302020203020207" pitchFamily="34" charset="-128"/>
      <p:bold r:id="rId11"/>
    </p:embeddedFont>
    <p:embeddedFont>
      <p:font typeface="Gen Shin Gothic P Medium" panose="020B0302020203020207" pitchFamily="34" charset="-128"/>
      <p:regular r:id="rId12"/>
    </p:embeddedFont>
    <p:embeddedFont>
      <p:font typeface="Gen Shin Gothic P Regular" panose="020B0302020203020207" pitchFamily="34" charset="-128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メイリオ" panose="020B0604030504040204" pitchFamily="34" charset="-128"/>
      <p:regular r:id="rId22"/>
      <p:bold r:id="rId23"/>
      <p:italic r:id="rId24"/>
      <p:boldItalic r:id="rId25"/>
    </p:embeddedFont>
    <p:embeddedFont>
      <p:font typeface="游ゴシック" panose="020B0400000000000000" pitchFamily="34" charset="-128"/>
      <p:regular r:id="rId26"/>
      <p:bold r:id="rId27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4C3"/>
    <a:srgbClr val="FF9100"/>
    <a:srgbClr val="E25000"/>
    <a:srgbClr val="CF400F"/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F3A01-EFCE-491A-8A98-45DD5CB03B3B}" v="241" dt="2023-12-04T04:04:22.811"/>
    <p1510:client id="{CD6E3204-E2A2-D7B8-F40B-EA38E86A1599}" v="33" dt="2023-12-04T03:18:3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3"/>
    <p:restoredTop sz="94793"/>
  </p:normalViewPr>
  <p:slideViewPr>
    <p:cSldViewPr snapToGrid="0">
      <p:cViewPr varScale="1">
        <p:scale>
          <a:sx n="102" d="100"/>
          <a:sy n="102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79F22014-F2CC-4B09-AF83-83A8F5E4274A}" type="datetime1">
              <a:rPr lang="ja-JP" altLang="en-US" smtClean="0"/>
              <a:pPr/>
              <a:t>2024/12/23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2pPr>
            <a:lvl3pPr marL="457200" indent="-185738">
              <a:buFont typeface="Arial" panose="020B0604020202020204" pitchFamily="34" charset="0"/>
              <a:buChar char="•"/>
              <a:defRPr sz="20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3pPr>
            <a:lvl4pPr marL="446088" indent="-90488">
              <a:buFont typeface="Arial" panose="020B0604020202020204" pitchFamily="34" charset="0"/>
              <a:buChar char="•"/>
              <a:defRPr sz="1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4pPr>
            <a:lvl5pPr marL="536575" indent="-90488">
              <a:buFont typeface="Arial" panose="020B0604020202020204" pitchFamily="34" charset="0"/>
              <a:buChar char="•"/>
              <a:defRPr sz="1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4B8F5AB7-5034-4BBE-B2A3-23A9591E78A3}" type="datetime1">
              <a:rPr lang="ja-JP" altLang="en-US" smtClean="0"/>
              <a:pPr/>
              <a:t>2024/12/23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2024/12/23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cCZwh0MB8txkFgIlFifi5vQm1Tk9F7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/>
              <a:t>年度</a:t>
            </a:r>
            <a:r>
              <a:rPr kumimoji="1" lang="en-US" altLang="ja-JP" dirty="0"/>
              <a:t>-</a:t>
            </a:r>
            <a:r>
              <a:rPr kumimoji="1" lang="ja-JP" altLang="en-US"/>
              <a:t>応用演習</a:t>
            </a:r>
            <a:r>
              <a:rPr kumimoji="1" lang="en-US" altLang="ja-JP" dirty="0"/>
              <a:t>5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/>
              <a:t>知的高性能計算研究室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5F4E5C9F-5299-02F2-FF32-2B939332A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49" y="2860757"/>
            <a:ext cx="7772400" cy="307733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研究体験 </a:t>
            </a:r>
            <a:r>
              <a:rPr lang="en-US" altLang="ja-JP" sz="2800" dirty="0"/>
              <a:t>(1</a:t>
            </a:r>
            <a:r>
              <a:rPr lang="ja-JP" altLang="en-US" sz="2800"/>
              <a:t>回目</a:t>
            </a:r>
            <a:r>
              <a:rPr lang="en-US" altLang="ja-JP" sz="2800" dirty="0"/>
              <a:t>)</a:t>
            </a:r>
          </a:p>
          <a:p>
            <a:pPr marL="839788" lvl="1" indent="-342900">
              <a:buFont typeface="システムフォント（レギュラー）"/>
              <a:buChar char="–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グループで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CNN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を構築・学習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839788" lvl="1" indent="-342900">
              <a:buFont typeface="システムフォント（レギュラー）"/>
              <a:buChar char="–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手書き文字の認識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en-US" altLang="ja-JP" sz="2800" dirty="0"/>
              <a:t>CNN</a:t>
            </a:r>
            <a:r>
              <a:rPr lang="ja-JP" altLang="en-US" sz="2800"/>
              <a:t>の実装</a:t>
            </a:r>
            <a:endParaRPr lang="en-US" altLang="ja-JP" sz="2800" dirty="0"/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CNN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の構築・学習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カメラを使った認識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sz="9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sz="9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0363" indent="-360363"/>
            <a:r>
              <a:rPr lang="ja-JP" altLang="en-US" sz="2800"/>
              <a:t>時間が余ったら</a:t>
            </a:r>
            <a:endParaRPr lang="en-US" altLang="ja-JP" sz="2800" dirty="0"/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研究紹介（松井・田中・金子・石橋）</a:t>
            </a:r>
            <a:endParaRPr lang="en-US" altLang="ja-JP" sz="24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演習内容</a:t>
            </a:r>
            <a:endParaRPr kumimoji="1" 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3" y="1511559"/>
            <a:ext cx="11051609" cy="44265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/>
              <a:t>CNN</a:t>
            </a:r>
            <a:r>
              <a:rPr lang="ja-JP" altLang="en-US" sz="2800"/>
              <a:t>の構築・学習・軽量化</a:t>
            </a:r>
            <a:endParaRPr lang="en-US" altLang="ja-JP" sz="2800" dirty="0"/>
          </a:p>
          <a:p>
            <a:pPr lvl="1">
              <a:buFont typeface="システムフォント（レギュラー）"/>
              <a:buChar char="・"/>
            </a:pP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Google </a:t>
            </a:r>
            <a:r>
              <a:rPr lang="en-US" altLang="ja-JP" sz="2400" b="0" dirty="0" err="1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Colab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で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AI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の構築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(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ネットワーク設計、訓練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)</a:t>
            </a:r>
          </a:p>
          <a:p>
            <a:pPr marL="895350" lvl="2">
              <a:buFont typeface="システムフォント（レギュラー）"/>
              <a:buChar char="-"/>
            </a:pP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手書き数字＋アルファベットのデータセット（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EMNIST</a:t>
            </a: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）の学習</a:t>
            </a:r>
            <a:endParaRPr lang="en-US" altLang="ja-JP" sz="18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895350" lvl="2">
              <a:buFont typeface="システムフォント（レギュラー）"/>
              <a:buChar char="-"/>
            </a:pP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画像サイズ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100x100</a:t>
            </a: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のグレースケール画像</a:t>
            </a:r>
            <a:endParaRPr lang="en-US" altLang="ja-JP" sz="18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895350" lvl="2">
              <a:buFont typeface="システムフォント（レギュラー）"/>
              <a:buChar char="-"/>
            </a:pP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先週の内容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(CNN</a:t>
            </a: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の実装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)</a:t>
            </a:r>
            <a:r>
              <a:rPr lang="ja-JP" altLang="en-US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を参考にする</a:t>
            </a:r>
            <a:endParaRPr lang="en-US" altLang="ja-JP" sz="18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273050" lvl="1" indent="0">
              <a:buNone/>
              <a:tabLst>
                <a:tab pos="71438" algn="l"/>
              </a:tabLst>
            </a:pPr>
            <a:r>
              <a:rPr lang="en-US" altLang="ja-JP" sz="18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800" b="0" u="sng" dirty="0" err="1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colab.research.google.com</a:t>
            </a:r>
            <a:r>
              <a:rPr lang="en-US" altLang="ja-JP" sz="18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/drive/1pW1VZmzsojO4F1jlX7K_9InAy1E8Tdz0?usp=sharing</a:t>
            </a:r>
          </a:p>
          <a:p>
            <a:pPr lvl="2" indent="-185420">
              <a:buFont typeface="システムフォント（レギュラー）"/>
              <a:buChar char="-"/>
            </a:pPr>
            <a:endParaRPr lang="en-US" altLang="ja-JP" sz="1600" b="0" dirty="0"/>
          </a:p>
          <a:p>
            <a:pPr lvl="1">
              <a:buFont typeface="システムフォント（レギュラー）"/>
              <a:buChar char="・"/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モデルの軽量化（枝刈り）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273050" lvl="1" indent="0">
              <a:buNone/>
              <a:tabLst>
                <a:tab pos="71438" algn="l"/>
              </a:tabLst>
            </a:pPr>
            <a:r>
              <a:rPr lang="ja-JP" altLang="ja-JP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2"/>
              </a:rPr>
              <a:t>https://colab.research.google.com/drive/1cCZwh0MB8txkFgIlFifi5vQm1Tk9F7gS</a:t>
            </a:r>
            <a:r>
              <a:rPr lang="ja-JP" altLang="ja-JP" sz="18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265543" cy="4426533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下記のリンクにアクセス</a:t>
            </a:r>
            <a:endParaRPr lang="en-US" altLang="ja-JP" sz="32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github.com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rits-menglab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/2024_practical_application</a:t>
            </a:r>
          </a:p>
          <a:p>
            <a:pPr marL="0" indent="0">
              <a:buNone/>
            </a:pPr>
            <a:r>
              <a:rPr lang="ja-JP" altLang="en-US" sz="3200" b="0"/>
              <a:t>　</a:t>
            </a:r>
            <a:endParaRPr lang="en-US" altLang="ja-JP" sz="3200" b="0" dirty="0"/>
          </a:p>
          <a:p>
            <a:pPr marL="0" indent="0">
              <a:buNone/>
            </a:pPr>
            <a:endParaRPr lang="en-US" altLang="ja-JP" b="0" dirty="0"/>
          </a:p>
          <a:p>
            <a:pPr marL="0" indent="0">
              <a:buNone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それぞれの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URL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がまとめてあります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ja-JP" altLang="en-US" sz="32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 dirty="0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41" name="コンテンツ プレースホルダー 40">
            <a:extLst>
              <a:ext uri="{FF2B5EF4-FFF2-40B4-BE49-F238E27FC236}">
                <a16:creationId xmlns:a16="http://schemas.microsoft.com/office/drawing/2014/main" id="{F9D94977-8BBB-EBF1-83EC-4DA2CC5C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293571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0"/>
              <a:t>次回</a:t>
            </a:r>
            <a:r>
              <a:rPr lang="en-US" altLang="ja-JP" sz="2400" b="0" dirty="0"/>
              <a:t> 1/6 </a:t>
            </a:r>
            <a:r>
              <a:rPr lang="ja-JP" altLang="en-US" sz="2400" b="0"/>
              <a:t>（担当：吉津）</a:t>
            </a:r>
            <a:endParaRPr lang="en-US" altLang="ja-JP" sz="2400" b="0" dirty="0"/>
          </a:p>
          <a:p>
            <a:pPr lvl="1"/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物体検出</a:t>
            </a:r>
          </a:p>
          <a:p>
            <a:pPr lvl="1"/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（異常検出）</a:t>
            </a:r>
            <a:endParaRPr lang="en-US" altLang="ja-JP" sz="20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最終回</a:t>
            </a:r>
            <a:endParaRPr lang="en-US" altLang="ja-JP" sz="2400" dirty="0"/>
          </a:p>
          <a:p>
            <a:pPr lvl="1"/>
            <a:r>
              <a:rPr lang="ja-JP" altLang="en-US" sz="20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発表</a:t>
            </a:r>
            <a:endParaRPr lang="en-US" altLang="ja-JP" sz="20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6</a:t>
            </a:fld>
            <a:endParaRPr kumimoji="1" lang="ja-JP" altLang="en-US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941974-6DE1-C492-A69B-4E1F1C51DE3C}"/>
              </a:ext>
            </a:extLst>
          </p:cNvPr>
          <p:cNvGrpSpPr/>
          <p:nvPr/>
        </p:nvGrpSpPr>
        <p:grpSpPr>
          <a:xfrm>
            <a:off x="4052525" y="2022102"/>
            <a:ext cx="7207955" cy="1914631"/>
            <a:chOff x="479517" y="1571275"/>
            <a:chExt cx="10553167" cy="2803211"/>
          </a:xfrm>
        </p:grpSpPr>
        <p:pic>
          <p:nvPicPr>
            <p:cNvPr id="8" name="グラフィックス 7" descr="コンピューター 単色塗りつぶし">
              <a:extLst>
                <a:ext uri="{FF2B5EF4-FFF2-40B4-BE49-F238E27FC236}">
                  <a16:creationId xmlns:a16="http://schemas.microsoft.com/office/drawing/2014/main" id="{F299D157-692C-10A6-1376-E2853873B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9241" y="2425503"/>
              <a:ext cx="1472650" cy="1472650"/>
            </a:xfrm>
            <a:prstGeom prst="rect">
              <a:avLst/>
            </a:prstGeom>
          </p:spPr>
        </p:pic>
        <p:pic>
          <p:nvPicPr>
            <p:cNvPr id="9" name="グラフィックス 8" descr="人工知能 枠線">
              <a:extLst>
                <a:ext uri="{FF2B5EF4-FFF2-40B4-BE49-F238E27FC236}">
                  <a16:creationId xmlns:a16="http://schemas.microsoft.com/office/drawing/2014/main" id="{C69F4AF0-CBBB-342F-3BDF-329254F2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21891" y="1920392"/>
              <a:ext cx="1005840" cy="100584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FCF88DC-0C28-5AD8-CAB7-8B79C5572B9A}"/>
                </a:ext>
              </a:extLst>
            </p:cNvPr>
            <p:cNvSpPr txBox="1"/>
            <p:nvPr/>
          </p:nvSpPr>
          <p:spPr>
            <a:xfrm>
              <a:off x="479517" y="3797237"/>
              <a:ext cx="2212097" cy="4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ハイエンド</a:t>
              </a:r>
              <a:r>
                <a:rPr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PC</a:t>
              </a:r>
              <a:endPara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8B4B8EF-55A5-3803-3DB5-A341A1594863}"/>
                </a:ext>
              </a:extLst>
            </p:cNvPr>
            <p:cNvSpPr txBox="1"/>
            <p:nvPr/>
          </p:nvSpPr>
          <p:spPr>
            <a:xfrm>
              <a:off x="2186820" y="1571275"/>
              <a:ext cx="1275978" cy="49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AI</a:t>
              </a:r>
              <a:r>
                <a:rPr kumimoji="1" lang="ja-JP" altLang="en-US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構築</a:t>
              </a:r>
            </a:p>
          </p:txBody>
        </p:sp>
        <p:pic>
          <p:nvPicPr>
            <p:cNvPr id="22" name="グラフィックス 21" descr="コンピューター 単色塗りつぶし">
              <a:extLst>
                <a:ext uri="{FF2B5EF4-FFF2-40B4-BE49-F238E27FC236}">
                  <a16:creationId xmlns:a16="http://schemas.microsoft.com/office/drawing/2014/main" id="{86B7F23E-2ADF-B01C-FF2E-E988C6F6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668" y="2873841"/>
              <a:ext cx="755703" cy="755703"/>
            </a:xfrm>
            <a:prstGeom prst="rect">
              <a:avLst/>
            </a:prstGeom>
          </p:spPr>
        </p:pic>
        <p:pic>
          <p:nvPicPr>
            <p:cNvPr id="23" name="グラフィックス 22" descr="人工知能 枠線">
              <a:extLst>
                <a:ext uri="{FF2B5EF4-FFF2-40B4-BE49-F238E27FC236}">
                  <a16:creationId xmlns:a16="http://schemas.microsoft.com/office/drawing/2014/main" id="{3D98669F-CD95-17A5-2A94-E16E2A1E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8764" y="2446157"/>
              <a:ext cx="516155" cy="516155"/>
            </a:xfrm>
            <a:prstGeom prst="rect">
              <a:avLst/>
            </a:prstGeom>
          </p:spPr>
        </p:pic>
        <p:sp>
          <p:nvSpPr>
            <p:cNvPr id="24" name="矢印: 山形 16">
              <a:extLst>
                <a:ext uri="{FF2B5EF4-FFF2-40B4-BE49-F238E27FC236}">
                  <a16:creationId xmlns:a16="http://schemas.microsoft.com/office/drawing/2014/main" id="{9D7E88C1-071D-AB1A-C135-3C9ADC978695}"/>
                </a:ext>
              </a:extLst>
            </p:cNvPr>
            <p:cNvSpPr/>
            <p:nvPr/>
          </p:nvSpPr>
          <p:spPr>
            <a:xfrm>
              <a:off x="3678220" y="2581917"/>
              <a:ext cx="965668" cy="1215320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C9EE392-CF7A-0A9B-3880-C6717716D89D}"/>
                </a:ext>
              </a:extLst>
            </p:cNvPr>
            <p:cNvSpPr txBox="1"/>
            <p:nvPr/>
          </p:nvSpPr>
          <p:spPr>
            <a:xfrm>
              <a:off x="3462799" y="2996153"/>
              <a:ext cx="1527321" cy="4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AI</a:t>
              </a:r>
              <a:r>
                <a:rPr kumimoji="1" lang="ja-JP" altLang="en-US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軽量化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BF9CE80-89EB-DD78-2CDC-C0DFA764BB47}"/>
                </a:ext>
              </a:extLst>
            </p:cNvPr>
            <p:cNvSpPr txBox="1"/>
            <p:nvPr/>
          </p:nvSpPr>
          <p:spPr>
            <a:xfrm>
              <a:off x="5082662" y="3514219"/>
              <a:ext cx="3054009" cy="86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IoT,</a:t>
              </a:r>
            </a:p>
            <a:p>
              <a:r>
                <a:rPr kumimoji="1" lang="ja-JP" altLang="en-US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エッジデバイス</a:t>
              </a:r>
              <a:endPara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79177F8-3CB4-67C6-A7ED-102C6660097E}"/>
                </a:ext>
              </a:extLst>
            </p:cNvPr>
            <p:cNvSpPr txBox="1"/>
            <p:nvPr/>
          </p:nvSpPr>
          <p:spPr>
            <a:xfrm>
              <a:off x="4616065" y="1802751"/>
              <a:ext cx="1384153" cy="86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tiny-ML, </a:t>
              </a:r>
            </a:p>
            <a:p>
              <a:r>
                <a:rPr kumimoji="1"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Edge AI</a:t>
              </a:r>
              <a:endParaRPr kumimoji="1" lang="ja-JP" altLang="en-US" sz="16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pic>
          <p:nvPicPr>
            <p:cNvPr id="31" name="グラフィックス 30" descr="タートルネックを着た眼鏡の男性">
              <a:extLst>
                <a:ext uri="{FF2B5EF4-FFF2-40B4-BE49-F238E27FC236}">
                  <a16:creationId xmlns:a16="http://schemas.microsoft.com/office/drawing/2014/main" id="{502C0EA3-8733-0600-FAD4-5EC3C8DF4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327267" y="2375468"/>
              <a:ext cx="884775" cy="1190544"/>
            </a:xfrm>
            <a:prstGeom prst="rect">
              <a:avLst/>
            </a:prstGeom>
          </p:spPr>
        </p:pic>
        <p:sp>
          <p:nvSpPr>
            <p:cNvPr id="32" name="吹き出し: 円形 27">
              <a:extLst>
                <a:ext uri="{FF2B5EF4-FFF2-40B4-BE49-F238E27FC236}">
                  <a16:creationId xmlns:a16="http://schemas.microsoft.com/office/drawing/2014/main" id="{8F578302-DE3D-2B06-2074-31E47E0C06AE}"/>
                </a:ext>
              </a:extLst>
            </p:cNvPr>
            <p:cNvSpPr/>
            <p:nvPr/>
          </p:nvSpPr>
          <p:spPr>
            <a:xfrm>
              <a:off x="6299690" y="1607054"/>
              <a:ext cx="836353" cy="661585"/>
            </a:xfrm>
            <a:prstGeom prst="wedgeEllipseCallout">
              <a:avLst>
                <a:gd name="adj1" fmla="val -43548"/>
                <a:gd name="adj2" fmla="val 7277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1F8D7848-FF06-F1DA-65C7-791D071753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8877" y="2614635"/>
              <a:ext cx="7965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矢印: 山形 36">
              <a:extLst>
                <a:ext uri="{FF2B5EF4-FFF2-40B4-BE49-F238E27FC236}">
                  <a16:creationId xmlns:a16="http://schemas.microsoft.com/office/drawing/2014/main" id="{91DE011A-9C30-0893-B1B9-B941A859AB62}"/>
                </a:ext>
              </a:extLst>
            </p:cNvPr>
            <p:cNvSpPr/>
            <p:nvPr/>
          </p:nvSpPr>
          <p:spPr>
            <a:xfrm rot="10800000">
              <a:off x="8755320" y="2682833"/>
              <a:ext cx="965668" cy="1215320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pic>
          <p:nvPicPr>
            <p:cNvPr id="38" name="グラフィックス 37" descr="プロセッサ 単色塗りつぶし">
              <a:extLst>
                <a:ext uri="{FF2B5EF4-FFF2-40B4-BE49-F238E27FC236}">
                  <a16:creationId xmlns:a16="http://schemas.microsoft.com/office/drawing/2014/main" id="{766AE168-37CC-1DD0-4CB9-C057FB2E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01411" y="2811348"/>
              <a:ext cx="831273" cy="831273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5A08C03-BBEC-D65B-EC79-9C188462E8EA}"/>
                </a:ext>
              </a:extLst>
            </p:cNvPr>
            <p:cNvSpPr txBox="1"/>
            <p:nvPr/>
          </p:nvSpPr>
          <p:spPr>
            <a:xfrm>
              <a:off x="8504796" y="3076516"/>
              <a:ext cx="1466717" cy="86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NPU</a:t>
              </a:r>
              <a:r>
                <a:rPr kumimoji="1" lang="ja-JP" altLang="en-US" sz="16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設計</a:t>
              </a:r>
              <a:endParaRPr kumimoji="1" lang="ja-JP" altLang="en-US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pic>
          <p:nvPicPr>
            <p:cNvPr id="40" name="グラフィックス 39" descr="眉毛が 1 つだけの顔">
              <a:extLst>
                <a:ext uri="{FF2B5EF4-FFF2-40B4-BE49-F238E27FC236}">
                  <a16:creationId xmlns:a16="http://schemas.microsoft.com/office/drawing/2014/main" id="{5404D768-675F-B71B-BE33-3C1418838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5021" y="1746476"/>
              <a:ext cx="405689" cy="41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応用演習の目標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自身の研究テーマを</a:t>
            </a:r>
            <a:r>
              <a:rPr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決定する</a:t>
            </a:r>
            <a:endParaRPr lang="en-US" altLang="ja-JP" sz="3200" u="sng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最終日に興味のあるテーマについて調査して発表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研究背景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研究の優位性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簡単な方針等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ppt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で発表資料作成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5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分程度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06D7C-A1BD-0BB3-5890-C0FAA09A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告知等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C59B4-7D20-3894-A426-CDA3DD2D9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システムフォント（レギュラー）"/>
              <a:buChar char="・"/>
            </a:pPr>
            <a:r>
              <a:rPr kumimoji="1" lang="en-US" altLang="ja-JP" b="0" dirty="0">
                <a:solidFill>
                  <a:schemeClr val="bg2">
                    <a:lumMod val="75000"/>
                  </a:schemeClr>
                </a:solidFill>
              </a:rPr>
              <a:t>B3</a:t>
            </a:r>
            <a:r>
              <a:rPr kumimoji="1" lang="ja-JP" altLang="en-US" b="0">
                <a:solidFill>
                  <a:schemeClr val="bg2">
                    <a:lumMod val="75000"/>
                  </a:schemeClr>
                </a:solidFill>
              </a:rPr>
              <a:t>歓迎会（新年会）</a:t>
            </a:r>
            <a:endParaRPr kumimoji="1" lang="en-US" altLang="ja-JP" b="0" dirty="0">
              <a:solidFill>
                <a:schemeClr val="bg2">
                  <a:lumMod val="75000"/>
                </a:schemeClr>
              </a:solidFill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日時</a:t>
            </a: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：</a:t>
            </a: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1/6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（月）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18:30〜</a:t>
            </a: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場所：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ナデシコ食堂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273050" indent="-261938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800" b="0" dirty="0"/>
          </a:p>
          <a:p>
            <a:pPr marL="273050" indent="-261938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800" b="0">
                <a:solidFill>
                  <a:srgbClr val="FF9100"/>
                </a:solidFill>
              </a:rPr>
              <a:t>早くから研究に取り組みたい人</a:t>
            </a:r>
            <a:r>
              <a:rPr lang="en-US" altLang="ja-JP" sz="2800" b="0" dirty="0">
                <a:solidFill>
                  <a:srgbClr val="FF9100"/>
                </a:solidFill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（本配属は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4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月）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積極的に申し出てください！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研究テーマが決まっていなくても大丈夫です！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院進希望の方、学会参加に興味がある方など歓迎です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0CC8D2-8E12-34A2-9312-5BEF9228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698931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6087</TotalTime>
  <Words>319</Words>
  <Application>Microsoft Macintosh PowerPoint</Application>
  <PresentationFormat>ワイド画面</PresentationFormat>
  <Paragraphs>71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Gen Shin Gothic P Medium</vt:lpstr>
      <vt:lpstr>Source Sans Pro</vt:lpstr>
      <vt:lpstr>Gen Shin Gothic P Regular</vt:lpstr>
      <vt:lpstr>Gen Shin Gothic P Bold</vt:lpstr>
      <vt:lpstr>Wingdings</vt:lpstr>
      <vt:lpstr>メイリオ</vt:lpstr>
      <vt:lpstr>游ゴシック</vt:lpstr>
      <vt:lpstr>Times New Roman</vt:lpstr>
      <vt:lpstr>Arial</vt:lpstr>
      <vt:lpstr>Verdana</vt:lpstr>
      <vt:lpstr>システムフォント（レギュラー）</vt:lpstr>
      <vt:lpstr>Rits</vt:lpstr>
      <vt:lpstr>2024年度-応用演習5</vt:lpstr>
      <vt:lpstr>スケジュール</vt:lpstr>
      <vt:lpstr>今日の内容</vt:lpstr>
      <vt:lpstr>演習内容</vt:lpstr>
      <vt:lpstr>手順</vt:lpstr>
      <vt:lpstr>アンケート/次回予定</vt:lpstr>
      <vt:lpstr>応用演習の目標</vt:lpstr>
      <vt:lpstr>告知等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25</cp:revision>
  <dcterms:created xsi:type="dcterms:W3CDTF">2023-11-14T06:57:22Z</dcterms:created>
  <dcterms:modified xsi:type="dcterms:W3CDTF">2024-12-23T07:09:13Z</dcterms:modified>
</cp:coreProperties>
</file>