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77" r:id="rId4"/>
    <p:sldId id="259" r:id="rId5"/>
    <p:sldId id="278" r:id="rId6"/>
    <p:sldId id="271" r:id="rId7"/>
    <p:sldId id="276" r:id="rId8"/>
    <p:sldId id="272" r:id="rId9"/>
    <p:sldId id="266" r:id="rId10"/>
    <p:sldId id="279" r:id="rId11"/>
  </p:sldIdLst>
  <p:sldSz cx="12192000" cy="6858000"/>
  <p:notesSz cx="6858000" cy="9144000"/>
  <p:embeddedFontLst>
    <p:embeddedFont>
      <p:font typeface="Gen Shin Gothic P Bold" panose="020B0302020203020207" pitchFamily="34" charset="-128"/>
      <p:bold r:id="rId13"/>
    </p:embeddedFont>
    <p:embeddedFont>
      <p:font typeface="Gen Shin Gothic P Medium" panose="020B0302020203020207" pitchFamily="34" charset="-128"/>
      <p:regular r:id="rId14"/>
    </p:embeddedFont>
    <p:embeddedFont>
      <p:font typeface="Gen Shin Gothic P Regular" panose="020B0302020203020207" pitchFamily="34" charset="-128"/>
      <p:regular r:id="rId15"/>
    </p:embeddedFont>
    <p:embeddedFont>
      <p:font typeface="メイリオ" panose="020B0604030504040204" pitchFamily="34" charset="-128"/>
      <p:regular r:id="rId16"/>
      <p:bold r:id="rId17"/>
      <p:italic r:id="rId18"/>
      <p:boldItalic r:id="rId19"/>
    </p:embeddedFont>
    <p:embeddedFont>
      <p:font typeface="游ゴシック" panose="020B0400000000000000" pitchFamily="34" charset="-128"/>
      <p:regular r:id="rId20"/>
      <p:bold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00"/>
    <a:srgbClr val="E25000"/>
    <a:srgbClr val="CF400F"/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F3A01-EFCE-491A-8A98-45DD5CB03B3B}" v="241" dt="2023-12-04T04:04:22.811"/>
    <p1510:client id="{CD6E3204-E2A2-D7B8-F40B-EA38E86A1599}" v="33" dt="2023-12-04T03:18:3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5"/>
  </p:normalViewPr>
  <p:slideViewPr>
    <p:cSldViewPr snapToGrid="0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0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79F22014-F2CC-4B09-AF83-83A8F5E4274A}" type="datetime1">
              <a:rPr lang="ja-JP" altLang="en-US" smtClean="0"/>
              <a:pPr/>
              <a:t>2024/12/7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2pPr>
            <a:lvl3pPr marL="457200" indent="-185738">
              <a:buFont typeface="Arial" panose="020B0604020202020204" pitchFamily="34" charset="0"/>
              <a:buChar char="•"/>
              <a:defRPr sz="20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3pPr>
            <a:lvl4pPr marL="446088" indent="-90488">
              <a:buFont typeface="Arial" panose="020B0604020202020204" pitchFamily="34" charset="0"/>
              <a:buChar char="•"/>
              <a:defRPr sz="1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4pPr>
            <a:lvl5pPr marL="536575" indent="-90488">
              <a:buFont typeface="Arial" panose="020B0604020202020204" pitchFamily="34" charset="0"/>
              <a:buChar char="•"/>
              <a:defRPr sz="14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 b="1" i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4B8F5AB7-5034-4BBE-B2A3-23A9591E78A3}" type="datetime1">
              <a:rPr lang="ja-JP" altLang="en-US" smtClean="0"/>
              <a:pPr/>
              <a:t>2024/12/7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2024/12/7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dhKHkm3qHYfWKjmUERNgmRvJxKwXS4lM?usp=sharing" TargetMode="External"/><Relationship Id="rId2" Type="http://schemas.openxmlformats.org/officeDocument/2006/relationships/hyperlink" Target="https://github.com/rits-menglab/2024_practical_applic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hpcedu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2024</a:t>
            </a:r>
            <a:r>
              <a:rPr kumimoji="1" lang="ja-JP" altLang="en-US"/>
              <a:t>年度</a:t>
            </a:r>
            <a:r>
              <a:rPr kumimoji="1" lang="en-US" altLang="ja-JP" dirty="0"/>
              <a:t>-</a:t>
            </a:r>
            <a:r>
              <a:rPr kumimoji="1" lang="ja-JP" altLang="en-US"/>
              <a:t>応用演習</a:t>
            </a:r>
            <a:r>
              <a:rPr kumimoji="1" lang="en-US" altLang="ja-JP" dirty="0"/>
              <a:t>3</a:t>
            </a:r>
            <a:endParaRPr lang="en-US" altLang="ja-JP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/>
              <a:t>知的高性能計算研究室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06D7C-A1BD-0BB3-5890-C0FAA09A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告知等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C59B4-7D20-3894-A426-CDA3DD2D9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システムフォント（レギュラー）"/>
              <a:buChar char="・"/>
            </a:pPr>
            <a:r>
              <a:rPr kumimoji="1" lang="en-US" altLang="ja-JP" b="0" dirty="0">
                <a:solidFill>
                  <a:schemeClr val="bg2">
                    <a:lumMod val="75000"/>
                  </a:schemeClr>
                </a:solidFill>
              </a:rPr>
              <a:t>B3</a:t>
            </a:r>
            <a:r>
              <a:rPr kumimoji="1" lang="ja-JP" altLang="en-US" b="0">
                <a:solidFill>
                  <a:schemeClr val="bg2">
                    <a:lumMod val="75000"/>
                  </a:schemeClr>
                </a:solidFill>
              </a:rPr>
              <a:t>歓迎会（新年会）</a:t>
            </a:r>
            <a:endParaRPr kumimoji="1" lang="en-US" altLang="ja-JP" b="0" dirty="0">
              <a:solidFill>
                <a:schemeClr val="bg2">
                  <a:lumMod val="75000"/>
                </a:schemeClr>
              </a:solidFill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kumimoji="1"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日付：</a:t>
            </a:r>
            <a:r>
              <a:rPr kumimoji="1"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未定　（</a:t>
            </a:r>
            <a:r>
              <a:rPr kumimoji="1"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1</a:t>
            </a:r>
            <a:r>
              <a:rPr kumimoji="1"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月中旬</a:t>
            </a:r>
            <a:r>
              <a:rPr kumimoji="1"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-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末あたりを予定）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場所：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未定　（ローム記念館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3F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レセプションホール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or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ナデシコ食堂）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273050" indent="-261938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800" b="0" dirty="0"/>
          </a:p>
          <a:p>
            <a:pPr marL="273050" indent="-261938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800" b="0">
                <a:solidFill>
                  <a:srgbClr val="FF9100"/>
                </a:solidFill>
              </a:rPr>
              <a:t>早くから研究に取り組みたい人</a:t>
            </a:r>
            <a:r>
              <a:rPr lang="en-US" altLang="ja-JP" sz="2800" b="0" dirty="0">
                <a:solidFill>
                  <a:srgbClr val="FF9100"/>
                </a:solidFill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（本配属は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4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月）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積極的に申し出てください！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研究テーマが決まっていなくても大丈夫です！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院進希望の方、学会参加に興味がある方など歓迎です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0CC8D2-8E12-34A2-9312-5BEF9228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69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パーセプトロン（今回）</a:t>
            </a:r>
            <a:endParaRPr lang="en-US" altLang="ja-JP" sz="28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r>
              <a:rPr lang="ja-JP" altLang="en-US" sz="28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畳み込みニューラルネットワーク（次回）</a:t>
            </a:r>
            <a:endParaRPr lang="en-US" altLang="ja-JP" sz="28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r>
              <a:rPr lang="ja-JP" altLang="en-US" sz="28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</a:t>
            </a:r>
            <a:r>
              <a:rPr lang="ja-JP" altLang="en-US" sz="28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体験 （全</a:t>
            </a:r>
            <a:r>
              <a:rPr lang="en-US" altLang="ja-JP" sz="28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2</a:t>
            </a:r>
            <a:r>
              <a:rPr lang="ja-JP" altLang="en-US" sz="28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回）</a:t>
            </a:r>
            <a:endParaRPr lang="en-US" altLang="ja-JP" sz="28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0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画像認識モデルを自分で構築・学習</a:t>
            </a: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0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小型デバイスに搭載させ、認識</a:t>
            </a: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5A85643-45FE-BB0A-1CDA-CDF2AA3D5BA7}"/>
              </a:ext>
            </a:extLst>
          </p:cNvPr>
          <p:cNvGrpSpPr/>
          <p:nvPr/>
        </p:nvGrpSpPr>
        <p:grpSpPr>
          <a:xfrm>
            <a:off x="7614120" y="1559281"/>
            <a:ext cx="3699628" cy="3882108"/>
            <a:chOff x="6478880" y="769756"/>
            <a:chExt cx="4069591" cy="4270319"/>
          </a:xfrm>
        </p:grpSpPr>
        <p:pic>
          <p:nvPicPr>
            <p:cNvPr id="6" name="グラフィックス 5" descr="おもちゃのサル">
              <a:extLst>
                <a:ext uri="{FF2B5EF4-FFF2-40B4-BE49-F238E27FC236}">
                  <a16:creationId xmlns:a16="http://schemas.microsoft.com/office/drawing/2014/main" id="{152552B4-A844-7167-E713-E88AAFD0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1537" y="2189005"/>
              <a:ext cx="1610369" cy="1610369"/>
            </a:xfrm>
            <a:prstGeom prst="rect">
              <a:avLst/>
            </a:prstGeom>
          </p:spPr>
        </p:pic>
        <p:pic>
          <p:nvPicPr>
            <p:cNvPr id="7" name="グラフィックス 6" descr="コンピューター 枠線">
              <a:extLst>
                <a:ext uri="{FF2B5EF4-FFF2-40B4-BE49-F238E27FC236}">
                  <a16:creationId xmlns:a16="http://schemas.microsoft.com/office/drawing/2014/main" id="{4732E335-D63D-AC18-3A72-4EC1C853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78880" y="1446387"/>
              <a:ext cx="3593688" cy="3593688"/>
            </a:xfrm>
            <a:prstGeom prst="rect">
              <a:avLst/>
            </a:prstGeom>
          </p:spPr>
        </p:pic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2E88D4E8-DCCB-2E4C-476F-221C9BF650F1}"/>
                </a:ext>
              </a:extLst>
            </p:cNvPr>
            <p:cNvSpPr/>
            <p:nvPr/>
          </p:nvSpPr>
          <p:spPr>
            <a:xfrm>
              <a:off x="8026400" y="769756"/>
              <a:ext cx="2522071" cy="1042463"/>
            </a:xfrm>
            <a:prstGeom prst="wedgeEllipseCallout">
              <a:avLst>
                <a:gd name="adj1" fmla="val -31596"/>
                <a:gd name="adj2" fmla="val 785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MONKEY!!</a:t>
              </a:r>
              <a:endParaRPr kumimoji="1" lang="ja-JP" altLang="en-US" sz="1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今日の内容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9374D-69DF-4EA3-E34A-30910C2E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ja-JP" sz="2800" dirty="0"/>
              <a:t>AI</a:t>
            </a:r>
            <a:r>
              <a:rPr lang="ja-JP" altLang="en-US" sz="2800"/>
              <a:t>に触れる</a:t>
            </a:r>
            <a:endParaRPr lang="en-US" altLang="ja-JP" sz="2800" dirty="0"/>
          </a:p>
          <a:p>
            <a:pPr marL="671513" lvl="1" indent="-311150">
              <a:buFont typeface="システムフォント（レギュラー）"/>
              <a:buChar char="・"/>
              <a:tabLst>
                <a:tab pos="709613" algn="l"/>
              </a:tabLst>
            </a:pP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物体検出（</a:t>
            </a:r>
            <a:r>
              <a:rPr lang="en-US" altLang="ja-JP" sz="20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YOLO</a:t>
            </a: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）</a:t>
            </a:r>
            <a:endParaRPr lang="en-US" altLang="ja-JP" sz="20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1" indent="-311150">
              <a:buFont typeface="システムフォント（レギュラー）"/>
              <a:buChar char="・"/>
              <a:tabLst>
                <a:tab pos="709613" algn="l"/>
              </a:tabLst>
            </a:pP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画像生成（</a:t>
            </a:r>
            <a:r>
              <a:rPr lang="en-US" altLang="ja-JP" sz="20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GAN</a:t>
            </a: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）</a:t>
            </a:r>
            <a:endParaRPr lang="en-US" altLang="ja-JP" sz="20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1" indent="-311150">
              <a:buFont typeface="システムフォント（レギュラー）"/>
              <a:buChar char="・"/>
              <a:tabLst>
                <a:tab pos="709613" algn="l"/>
              </a:tabLst>
            </a:pP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画像分割（</a:t>
            </a:r>
            <a:r>
              <a:rPr lang="en-US" altLang="ja-JP" sz="2000" b="0" dirty="0" err="1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DeepLab</a:t>
            </a: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）</a:t>
            </a:r>
            <a:endParaRPr lang="en-US" altLang="ja-JP" sz="20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1" indent="-311150">
              <a:buFont typeface="システムフォント（レギュラー）"/>
              <a:buChar char="・"/>
              <a:tabLst>
                <a:tab pos="709613" algn="l"/>
              </a:tabLst>
            </a:pP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自然言語処理（</a:t>
            </a:r>
            <a:r>
              <a:rPr lang="en-US" altLang="ja-JP" sz="20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BERT</a:t>
            </a: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・</a:t>
            </a:r>
            <a:r>
              <a:rPr lang="en-US" altLang="ja-JP" sz="20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GPT</a:t>
            </a:r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）</a:t>
            </a:r>
            <a:endParaRPr lang="en-US" altLang="ja-JP" sz="20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0363" indent="-360363"/>
            <a:endParaRPr lang="en-US" altLang="ja-JP" sz="1100" dirty="0"/>
          </a:p>
          <a:p>
            <a:pPr marL="360363" indent="-360363"/>
            <a:r>
              <a:rPr lang="ja-JP" altLang="en-US" sz="2800"/>
              <a:t>パーセプトロン実装</a:t>
            </a:r>
            <a:endParaRPr lang="en-US" altLang="ja-JP" sz="2800" dirty="0"/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ニューラルネットワーク</a:t>
            </a: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の基礎</a:t>
            </a:r>
            <a:endParaRPr lang="en-US" altLang="ja-JP" sz="24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endParaRPr lang="en-US" altLang="ja-JP" sz="9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0363" indent="-360363"/>
            <a:r>
              <a:rPr lang="ja-JP" altLang="en-US" sz="2800"/>
              <a:t>時間が余ったら</a:t>
            </a:r>
            <a:endParaRPr lang="en-US" altLang="ja-JP" sz="2800" dirty="0"/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研究紹介</a:t>
            </a:r>
            <a:endParaRPr lang="en-US" altLang="ja-JP" sz="24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32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応用演習の目標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自身の研究テーマを</a:t>
            </a:r>
            <a:r>
              <a:rPr lang="ja-JP" altLang="en-US" sz="3200" u="sng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決定する</a:t>
            </a:r>
            <a:endParaRPr lang="en-US" altLang="ja-JP" sz="3200" u="sng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最終日に興味のあるテーマについて調査して発表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研究背景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研究の優位性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簡単な方針等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ppt</a:t>
            </a: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で発表資料作成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5</a:t>
            </a: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分程度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265C9-6727-3199-CD57-4398C077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ダークモード設定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940B518-D3F2-FEF7-165D-722CAB408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523" y="2035267"/>
            <a:ext cx="6994710" cy="442753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11EA24-E77D-3587-6C89-2A74D57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2F9545-5261-5596-054E-AD981126CEE9}"/>
              </a:ext>
            </a:extLst>
          </p:cNvPr>
          <p:cNvSpPr txBox="1"/>
          <p:nvPr/>
        </p:nvSpPr>
        <p:spPr>
          <a:xfrm>
            <a:off x="1308847" y="1512047"/>
            <a:ext cx="804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ツール</a:t>
            </a:r>
            <a:r>
              <a:rPr kumimoji="1" lang="en-US" altLang="ja-JP" sz="2800" b="1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 </a:t>
            </a:r>
            <a:r>
              <a:rPr lang="en-US" altLang="ja-JP" sz="2800" b="1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→ </a:t>
            </a:r>
            <a:r>
              <a:rPr kumimoji="1" lang="ja-JP" altLang="en-US" sz="2800" b="1" u="sng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設定</a:t>
            </a:r>
            <a:r>
              <a:rPr kumimoji="1" lang="en-US" altLang="ja-JP" sz="2800" b="1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 → </a:t>
            </a:r>
            <a:r>
              <a:rPr kumimoji="1" lang="ja-JP" altLang="en-US" sz="2800" b="1" u="sng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サイト</a:t>
            </a:r>
            <a:r>
              <a:rPr kumimoji="1" lang="en-US" altLang="ja-JP" sz="2800" b="1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 → </a:t>
            </a:r>
            <a:r>
              <a:rPr kumimoji="1" lang="ja-JP" altLang="en-US" sz="2800" b="1" u="sng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モード</a:t>
            </a:r>
            <a:r>
              <a:rPr kumimoji="1" lang="en-US" altLang="ja-JP" sz="2800" b="1" u="sng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/dark</a:t>
            </a:r>
            <a:r>
              <a:rPr kumimoji="1" lang="en-US" altLang="ja-JP" sz="2800" b="1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 → </a:t>
            </a:r>
            <a:r>
              <a:rPr kumimoji="1" lang="ja-JP" altLang="en-US" sz="2800" b="1" u="sng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保存</a:t>
            </a:r>
          </a:p>
        </p:txBody>
      </p:sp>
    </p:spTree>
    <p:extLst>
      <p:ext uri="{BB962C8B-B14F-4D97-AF65-F5344CB8AC3E}">
        <p14:creationId xmlns:p14="http://schemas.microsoft.com/office/powerpoint/2010/main" val="142127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D58-7737-276C-78EA-F7C456D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演習内容</a:t>
            </a:r>
            <a:endParaRPr kumimoji="1" lang="en-US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78A7-408D-153B-DC2F-5C425F0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489701" cy="44265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lang="en-US" sz="1800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lang="ja-JP" altLang="en-US" sz="18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による演習</a:t>
            </a:r>
            <a:endParaRPr lang="en-US" altLang="ja-JP" sz="1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基礎実習</a:t>
            </a:r>
            <a:r>
              <a:rPr lang="en-US" altLang="ja-JP" sz="1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</a:p>
          <a:p>
            <a:pPr marL="0" indent="0">
              <a:buNone/>
            </a:pPr>
            <a:endParaRPr lang="ja-JP" altLang="en-US" sz="10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物体検出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5125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2"/>
              </a:rPr>
              <a:t>https://github.com/rits-menglab/2024_practical_application</a:t>
            </a:r>
            <a:endParaRPr lang="en-US" altLang="ja-JP" sz="1600" b="0" u="sng" dirty="0">
              <a:solidFill>
                <a:srgbClr val="9454C3"/>
              </a:solidFill>
              <a:effectLst/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画像生成</a:t>
            </a:r>
            <a:r>
              <a:rPr lang="en-US" altLang="ja-JP" sz="16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1  </a:t>
            </a:r>
            <a:r>
              <a:rPr lang="ja-JP" sz="16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https://colab.research.google.com/drive/1dhKHkm3qHYfWKjmUERNgmRvJxKwXS4lM?usp=sharing</a:t>
            </a:r>
            <a:r>
              <a:rPr lang="ja-JP" sz="16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 </a:t>
            </a:r>
            <a:endParaRPr lang="ja-JP" altLang="en-US" sz="1600" b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画像分割</a:t>
            </a:r>
            <a:r>
              <a:rPr lang="en-US" altLang="ja-JP" sz="16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1</a:t>
            </a:r>
          </a:p>
          <a:p>
            <a:pPr marL="365125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1600" b="0" u="sng" dirty="0" err="1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colab.research.google.com</a:t>
            </a: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/drive/1D6InfWOwsKNsE9jL9oJC6vaUPR-Ovd_p?usp=sharing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自然言語処理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5125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1600" b="0" u="sng" dirty="0" err="1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colab.research.google.com</a:t>
            </a: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/drive/1wazNe_v5AnYnSAeYV4dfGz6XxH2oWgXz?usp=sharing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68CE-D74B-ED4B-DE4A-0D5B47B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7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265543" cy="4426533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下記のリンクにアクセス</a:t>
            </a:r>
            <a:endParaRPr lang="en-US" altLang="ja-JP" sz="32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28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github.com</a:t>
            </a: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</a:t>
            </a:r>
            <a:r>
              <a:rPr lang="en-US" altLang="ja-JP" sz="28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rits-menglab</a:t>
            </a: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/2024_practical_application</a:t>
            </a:r>
          </a:p>
          <a:p>
            <a:pPr marL="0" indent="0">
              <a:buNone/>
            </a:pPr>
            <a:r>
              <a:rPr lang="ja-JP" altLang="en-US" sz="3200" b="0"/>
              <a:t>　</a:t>
            </a:r>
            <a:endParaRPr lang="en-US" altLang="ja-JP" sz="3200" b="0" dirty="0"/>
          </a:p>
          <a:p>
            <a:pPr marL="0" indent="0">
              <a:buNone/>
            </a:pPr>
            <a:endParaRPr lang="en-US" altLang="ja-JP" b="0" dirty="0"/>
          </a:p>
          <a:p>
            <a:pPr marL="0" indent="0">
              <a:buNone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それぞれの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URL</a:t>
            </a: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がまとめてあります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ja-JP" altLang="en-US" sz="3200" b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790F-FC17-B6A1-1442-F952B9E1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lang="en-US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諸注意</a:t>
            </a:r>
            <a:endParaRPr kumimoji="1" lang="en-US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253037D-10A8-6B20-342D-222ACB95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32" y="3035061"/>
            <a:ext cx="5133037" cy="27194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F6AEC-D120-A967-B0E8-986EA0D2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E26A18-53A1-64D5-74DB-772617ABAFD4}"/>
              </a:ext>
            </a:extLst>
          </p:cNvPr>
          <p:cNvSpPr txBox="1"/>
          <p:nvPr/>
        </p:nvSpPr>
        <p:spPr>
          <a:xfrm>
            <a:off x="363232" y="1993790"/>
            <a:ext cx="5379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ihpcedu@gmai</a:t>
            </a:r>
            <a:r>
              <a:rPr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l.com</a:t>
            </a:r>
            <a:r>
              <a:rPr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は応用演習用の</a:t>
            </a:r>
            <a:endParaRPr lang="en-US" altLang="ja-JP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r>
              <a:rPr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Gmail</a:t>
            </a:r>
            <a:r>
              <a:rPr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です</a:t>
            </a:r>
            <a:r>
              <a:rPr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kumimoji="1" lang="ja-JP" altLang="en-US" sz="32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BAB450F-D73A-B597-098D-6853FE55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626" y="3832133"/>
            <a:ext cx="5204152" cy="192233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83D44E-179A-9814-5DE6-616E017A9B54}"/>
              </a:ext>
            </a:extLst>
          </p:cNvPr>
          <p:cNvSpPr txBox="1"/>
          <p:nvPr/>
        </p:nvSpPr>
        <p:spPr>
          <a:xfrm>
            <a:off x="6178792" y="1855291"/>
            <a:ext cx="5379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皆さんには、閲覧者モードで配布しています</a:t>
            </a:r>
            <a:r>
              <a:rPr kumimoji="1" lang="en-US" altLang="ja-JP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en-US" altLang="ja-JP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メモ等のコメントや、演習の内容を残したいときは、</a:t>
            </a:r>
            <a:r>
              <a:rPr kumimoji="1" lang="ja-JP" altLang="en-US">
                <a:solidFill>
                  <a:schemeClr val="bg2">
                    <a:lumMod val="75000"/>
                  </a:schemeClr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ドライブにコピーを保存</a:t>
            </a: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を選択してください。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9273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</a:t>
            </a:r>
            <a:r>
              <a:rPr kumimoji="1" lang="en-US" altLang="ja-JP" dirty="0"/>
              <a:t>/</a:t>
            </a:r>
            <a:r>
              <a:rPr kumimoji="1" lang="ja-JP" altLang="en-US"/>
              <a:t>次回予定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9</a:t>
            </a:fld>
            <a:endParaRPr kumimoji="1" lang="ja-JP" altLang="en-US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6" name="グラフィックス 5" descr="コンピューター 単色塗りつぶし">
            <a:extLst>
              <a:ext uri="{FF2B5EF4-FFF2-40B4-BE49-F238E27FC236}">
                <a16:creationId xmlns:a16="http://schemas.microsoft.com/office/drawing/2014/main" id="{55A88CF5-4B47-9D25-C6FC-1F392B955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241" y="2425503"/>
            <a:ext cx="1472650" cy="1472650"/>
          </a:xfrm>
          <a:prstGeom prst="rect">
            <a:avLst/>
          </a:prstGeom>
        </p:spPr>
      </p:pic>
      <p:pic>
        <p:nvPicPr>
          <p:cNvPr id="12" name="グラフィックス 11" descr="人工知能 枠線">
            <a:extLst>
              <a:ext uri="{FF2B5EF4-FFF2-40B4-BE49-F238E27FC236}">
                <a16:creationId xmlns:a16="http://schemas.microsoft.com/office/drawing/2014/main" id="{AB1FEF34-F997-22DD-741D-7B3E01922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1891" y="1920392"/>
            <a:ext cx="1005840" cy="100584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A75E0D-98E8-901A-D4CA-8E1019FD45F5}"/>
              </a:ext>
            </a:extLst>
          </p:cNvPr>
          <p:cNvSpPr txBox="1"/>
          <p:nvPr/>
        </p:nvSpPr>
        <p:spPr>
          <a:xfrm>
            <a:off x="479517" y="3797237"/>
            <a:ext cx="221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ハイエンド</a:t>
            </a:r>
            <a:r>
              <a:rPr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PC</a:t>
            </a:r>
            <a:endParaRPr kumimoji="1" lang="ja-JP" altLang="en-US" sz="3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7F28144-3B6D-0501-7F99-25B4D84E5456}"/>
              </a:ext>
            </a:extLst>
          </p:cNvPr>
          <p:cNvSpPr txBox="1"/>
          <p:nvPr/>
        </p:nvSpPr>
        <p:spPr>
          <a:xfrm>
            <a:off x="2186822" y="1644631"/>
            <a:ext cx="127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AI</a:t>
            </a:r>
            <a:r>
              <a:rPr kumimoji="1" lang="ja-JP" altLang="en-US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構築</a:t>
            </a:r>
          </a:p>
        </p:txBody>
      </p:sp>
      <p:pic>
        <p:nvPicPr>
          <p:cNvPr id="15" name="グラフィックス 14" descr="コンピューター 単色塗りつぶし">
            <a:extLst>
              <a:ext uri="{FF2B5EF4-FFF2-40B4-BE49-F238E27FC236}">
                <a16:creationId xmlns:a16="http://schemas.microsoft.com/office/drawing/2014/main" id="{1B61CE78-DD16-6143-73B7-4CF5AC5D2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668" y="2873841"/>
            <a:ext cx="755703" cy="755703"/>
          </a:xfrm>
          <a:prstGeom prst="rect">
            <a:avLst/>
          </a:prstGeom>
        </p:spPr>
      </p:pic>
      <p:pic>
        <p:nvPicPr>
          <p:cNvPr id="16" name="グラフィックス 15" descr="人工知能 枠線">
            <a:extLst>
              <a:ext uri="{FF2B5EF4-FFF2-40B4-BE49-F238E27FC236}">
                <a16:creationId xmlns:a16="http://schemas.microsoft.com/office/drawing/2014/main" id="{615F352D-2F3B-F4E6-2220-8498FB87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8764" y="2446157"/>
            <a:ext cx="516155" cy="516155"/>
          </a:xfrm>
          <a:prstGeom prst="rect">
            <a:avLst/>
          </a:prstGeom>
        </p:spPr>
      </p:pic>
      <p:sp>
        <p:nvSpPr>
          <p:cNvPr id="17" name="矢印: 山形 16">
            <a:extLst>
              <a:ext uri="{FF2B5EF4-FFF2-40B4-BE49-F238E27FC236}">
                <a16:creationId xmlns:a16="http://schemas.microsoft.com/office/drawing/2014/main" id="{7125BCFB-8D03-B185-933E-0258BB17E14F}"/>
              </a:ext>
            </a:extLst>
          </p:cNvPr>
          <p:cNvSpPr/>
          <p:nvPr/>
        </p:nvSpPr>
        <p:spPr>
          <a:xfrm>
            <a:off x="3678220" y="2581917"/>
            <a:ext cx="965668" cy="121532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4FA9AA-0730-C1EA-5D29-35FE9A0ED7BD}"/>
              </a:ext>
            </a:extLst>
          </p:cNvPr>
          <p:cNvSpPr txBox="1"/>
          <p:nvPr/>
        </p:nvSpPr>
        <p:spPr>
          <a:xfrm>
            <a:off x="3462799" y="2996153"/>
            <a:ext cx="152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AI</a:t>
            </a:r>
            <a:r>
              <a:rPr kumimoji="1" lang="ja-JP" altLang="en-US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軽量化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39FA7A-0351-1DEB-56ED-E815D4B61AB6}"/>
              </a:ext>
            </a:extLst>
          </p:cNvPr>
          <p:cNvSpPr txBox="1"/>
          <p:nvPr/>
        </p:nvSpPr>
        <p:spPr>
          <a:xfrm>
            <a:off x="5082661" y="3514220"/>
            <a:ext cx="305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IoT,</a:t>
            </a:r>
          </a:p>
          <a:p>
            <a:r>
              <a:rPr kumimoji="1" lang="ja-JP" altLang="en-US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エッジデバイス</a:t>
            </a:r>
            <a:endParaRPr kumimoji="1" lang="ja-JP" altLang="en-US" sz="3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8B26EEA-D5DD-DEEA-B201-0BFC35FE019A}"/>
              </a:ext>
            </a:extLst>
          </p:cNvPr>
          <p:cNvSpPr txBox="1"/>
          <p:nvPr/>
        </p:nvSpPr>
        <p:spPr>
          <a:xfrm>
            <a:off x="4616064" y="1802751"/>
            <a:ext cx="138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tiny-ML, </a:t>
            </a:r>
          </a:p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Edge AI</a:t>
            </a:r>
            <a:endParaRPr kumimoji="1" lang="ja-JP" altLang="en-US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656139-3300-EC5A-EE22-9820A7C87477}"/>
              </a:ext>
            </a:extLst>
          </p:cNvPr>
          <p:cNvSpPr txBox="1"/>
          <p:nvPr/>
        </p:nvSpPr>
        <p:spPr>
          <a:xfrm>
            <a:off x="1412638" y="5124909"/>
            <a:ext cx="9016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AI</a:t>
            </a:r>
            <a:r>
              <a:rPr lang="ja-JP" altLang="en-US" sz="2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構築</a:t>
            </a:r>
            <a:r>
              <a:rPr lang="en-US" altLang="ja-JP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 →</a:t>
            </a:r>
            <a:r>
              <a:rPr lang="ja-JP" altLang="en-US" sz="2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（軽量化）</a:t>
            </a:r>
            <a:r>
              <a:rPr lang="en-US" altLang="ja-JP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→ IoT</a:t>
            </a:r>
            <a:r>
              <a:rPr lang="ja-JP" altLang="en-US" sz="2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実装</a:t>
            </a:r>
            <a:r>
              <a:rPr lang="en-US" altLang="ja-JP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 </a:t>
            </a:r>
            <a:r>
              <a:rPr lang="ja-JP" altLang="en-US" sz="2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の</a:t>
            </a:r>
            <a:r>
              <a:rPr lang="ja-JP" altLang="en-US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一連の流れを体験してもらうつもりです</a:t>
            </a:r>
            <a:r>
              <a:rPr lang="en-US" altLang="ja-JP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(</a:t>
            </a:r>
            <a:r>
              <a:rPr lang="ja-JP" altLang="en-US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全</a:t>
            </a:r>
            <a:r>
              <a:rPr lang="en-US" altLang="ja-JP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  <a:r>
              <a:rPr lang="ja-JP" altLang="en-US" sz="2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回</a:t>
            </a:r>
            <a:r>
              <a:rPr lang="en-US" altLang="ja-JP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)</a:t>
            </a:r>
            <a:endParaRPr kumimoji="1" lang="ja-JP" altLang="en-US" sz="28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25" name="グラフィックス 24" descr="タートルネックを着た眼鏡の男性">
            <a:extLst>
              <a:ext uri="{FF2B5EF4-FFF2-40B4-BE49-F238E27FC236}">
                <a16:creationId xmlns:a16="http://schemas.microsoft.com/office/drawing/2014/main" id="{5045BCF4-3E3B-8154-528B-CDC42F19A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327267" y="2375468"/>
            <a:ext cx="884775" cy="1190544"/>
          </a:xfrm>
          <a:prstGeom prst="rect">
            <a:avLst/>
          </a:prstGeom>
        </p:spPr>
      </p:pic>
      <p:sp>
        <p:nvSpPr>
          <p:cNvPr id="28" name="吹き出し: 円形 27">
            <a:extLst>
              <a:ext uri="{FF2B5EF4-FFF2-40B4-BE49-F238E27FC236}">
                <a16:creationId xmlns:a16="http://schemas.microsoft.com/office/drawing/2014/main" id="{A3055C02-D9AE-8247-127A-1669DC6F7C39}"/>
              </a:ext>
            </a:extLst>
          </p:cNvPr>
          <p:cNvSpPr/>
          <p:nvPr/>
        </p:nvSpPr>
        <p:spPr>
          <a:xfrm>
            <a:off x="6299690" y="1607054"/>
            <a:ext cx="836353" cy="661585"/>
          </a:xfrm>
          <a:prstGeom prst="wedgeEllipseCallout">
            <a:avLst>
              <a:gd name="adj1" fmla="val -43548"/>
              <a:gd name="adj2" fmla="val 727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56BD1AAF-98DE-F121-9D9F-8E04ADBBB447}"/>
              </a:ext>
            </a:extLst>
          </p:cNvPr>
          <p:cNvCxnSpPr>
            <a:cxnSpLocks/>
          </p:cNvCxnSpPr>
          <p:nvPr/>
        </p:nvCxnSpPr>
        <p:spPr>
          <a:xfrm flipH="1">
            <a:off x="6458877" y="2614635"/>
            <a:ext cx="796558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矢印: 山形 36">
            <a:extLst>
              <a:ext uri="{FF2B5EF4-FFF2-40B4-BE49-F238E27FC236}">
                <a16:creationId xmlns:a16="http://schemas.microsoft.com/office/drawing/2014/main" id="{67544E2B-F228-03DA-4E87-611A8CA38028}"/>
              </a:ext>
            </a:extLst>
          </p:cNvPr>
          <p:cNvSpPr/>
          <p:nvPr/>
        </p:nvSpPr>
        <p:spPr>
          <a:xfrm rot="10800000">
            <a:off x="8755320" y="2682833"/>
            <a:ext cx="965668" cy="121532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35" name="グラフィックス 34" descr="プロセッサ 単色塗りつぶし">
            <a:extLst>
              <a:ext uri="{FF2B5EF4-FFF2-40B4-BE49-F238E27FC236}">
                <a16:creationId xmlns:a16="http://schemas.microsoft.com/office/drawing/2014/main" id="{7BBFB55C-D201-692D-A021-E94349544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1411" y="2811348"/>
            <a:ext cx="831273" cy="831273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69DC152-C878-B1CC-33F7-AD0F12814317}"/>
              </a:ext>
            </a:extLst>
          </p:cNvPr>
          <p:cNvSpPr txBox="1"/>
          <p:nvPr/>
        </p:nvSpPr>
        <p:spPr>
          <a:xfrm>
            <a:off x="8504796" y="3076516"/>
            <a:ext cx="146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NPU</a:t>
            </a:r>
            <a:r>
              <a:rPr kumimoji="1" lang="ja-JP" altLang="en-US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設計</a:t>
            </a:r>
            <a:endParaRPr kumimoji="1" lang="ja-JP" altLang="en-US" sz="3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45" name="グラフィックス 44" descr="眉毛が 1 つだけの顔">
            <a:extLst>
              <a:ext uri="{FF2B5EF4-FFF2-40B4-BE49-F238E27FC236}">
                <a16:creationId xmlns:a16="http://schemas.microsoft.com/office/drawing/2014/main" id="{F269F5D3-3071-5A6A-2867-EE96293B60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5021" y="1746476"/>
            <a:ext cx="405689" cy="4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3024</TotalTime>
  <Words>431</Words>
  <Application>Microsoft Macintosh PowerPoint</Application>
  <PresentationFormat>ワイド画面</PresentationFormat>
  <Paragraphs>84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2" baseType="lpstr">
      <vt:lpstr>Gen Shin Gothic P Medium</vt:lpstr>
      <vt:lpstr>Source Sans Pro</vt:lpstr>
      <vt:lpstr>Gen Shin Gothic P Regular</vt:lpstr>
      <vt:lpstr>Gen Shin Gothic P Bold</vt:lpstr>
      <vt:lpstr>Wingdings</vt:lpstr>
      <vt:lpstr>メイリオ</vt:lpstr>
      <vt:lpstr>游ゴシック</vt:lpstr>
      <vt:lpstr>Times New Roman</vt:lpstr>
      <vt:lpstr>Arial</vt:lpstr>
      <vt:lpstr>Verdana</vt:lpstr>
      <vt:lpstr>システムフォント（レギュラー）</vt:lpstr>
      <vt:lpstr>Rits</vt:lpstr>
      <vt:lpstr>2024年度-応用演習3</vt:lpstr>
      <vt:lpstr>スケジュール</vt:lpstr>
      <vt:lpstr>今日の内容</vt:lpstr>
      <vt:lpstr>応用演習の目標</vt:lpstr>
      <vt:lpstr>ダークモード設定</vt:lpstr>
      <vt:lpstr>演習内容</vt:lpstr>
      <vt:lpstr>手順</vt:lpstr>
      <vt:lpstr>Google Colab諸注意</vt:lpstr>
      <vt:lpstr>アンケート/次回予定</vt:lpstr>
      <vt:lpstr>告知等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石橋 龍人(ri0097fx)</cp:lastModifiedBy>
  <cp:revision>20</cp:revision>
  <dcterms:created xsi:type="dcterms:W3CDTF">2023-11-14T06:57:22Z</dcterms:created>
  <dcterms:modified xsi:type="dcterms:W3CDTF">2024-12-09T06:46:12Z</dcterms:modified>
</cp:coreProperties>
</file>