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2" r:id="rId3"/>
    <p:sldId id="273" r:id="rId4"/>
    <p:sldId id="259" r:id="rId5"/>
    <p:sldId id="267" r:id="rId6"/>
    <p:sldId id="275" r:id="rId7"/>
    <p:sldId id="258" r:id="rId8"/>
    <p:sldId id="264" r:id="rId9"/>
    <p:sldId id="268" r:id="rId10"/>
    <p:sldId id="269" r:id="rId11"/>
    <p:sldId id="274" r:id="rId12"/>
    <p:sldId id="265" r:id="rId13"/>
    <p:sldId id="271" r:id="rId14"/>
    <p:sldId id="276" r:id="rId15"/>
    <p:sldId id="272" r:id="rId16"/>
    <p:sldId id="270" r:id="rId17"/>
    <p:sldId id="266" r:id="rId18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0"/>
  </p:normalViewPr>
  <p:slideViewPr>
    <p:cSldViewPr snapToGrid="0">
      <p:cViewPr>
        <p:scale>
          <a:sx n="103" d="100"/>
          <a:sy n="103" d="100"/>
        </p:scale>
        <p:origin x="-3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9F22014-F2CC-4B09-AF83-83A8F5E4274A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23E44599-A05B-4B0B-9E80-7FAF785BE9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954779-798C-4C8F-9171-FEBCA299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23" y="739596"/>
            <a:ext cx="526470" cy="824055"/>
          </a:xfrm>
          <a:prstGeom prst="rect">
            <a:avLst/>
          </a:prstGeom>
        </p:spPr>
      </p:pic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C312E50-3471-46D8-B968-D00F899F1DC8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B8F5AB7-5034-4BBE-B2A3-23A9591E78A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pc.se.ritsumei.ac.jp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0097fx/2023" TargetMode="External"/><Relationship Id="rId2" Type="http://schemas.openxmlformats.org/officeDocument/2006/relationships/hyperlink" Target="https://colab.research.google.com/drive/1xXIwb8mUwa3uT0cQ4bZH5n6NDu5iO17B?usp=sha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lab.research.google.com/drive/1sBGFQpqCeAVJ54Pt7B_o88QwT9c-a5m3?usp=sharing" TargetMode="External"/><Relationship Id="rId5" Type="http://schemas.openxmlformats.org/officeDocument/2006/relationships/hyperlink" Target="https://colab.research.google.com/drive/188BM4B5aAk1t2le7w-uPpQy_ORlTwES-?usp=sharing" TargetMode="External"/><Relationship Id="rId4" Type="http://schemas.openxmlformats.org/officeDocument/2006/relationships/hyperlink" Target="https://colab.research.google.com/drive/1dhKHkm3qHYfWKjmUERNgmRvJxKwXS4lM?usp=shari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i0097fx/202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hpcedu@gmail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iweb.cs.ehime-u.ac.jp/~ninomiya/enpitpro/AIenvWindows.pdf" TargetMode="External"/><Relationship Id="rId2" Type="http://schemas.openxmlformats.org/officeDocument/2006/relationships/hyperlink" Target="http://aiweb.cs.ehime-u.ac.jp/~ninomiya/enpitpro/AIenvLinux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iweb.cs.ehime-u.ac.jp/~ninomiya/enpitpro/AIenvMac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2023</a:t>
            </a:r>
            <a:r>
              <a:rPr kumimoji="1" lang="ja-JP" altLang="en-US"/>
              <a:t>年度</a:t>
            </a:r>
            <a:r>
              <a:rPr kumimoji="1" lang="en-US" altLang="ja-JP" dirty="0"/>
              <a:t>-</a:t>
            </a:r>
            <a:r>
              <a:rPr kumimoji="1" lang="ja-JP" altLang="en-US"/>
              <a:t>応用演習</a:t>
            </a:r>
            <a:r>
              <a:rPr lang="en-US" altLang="ja-JP" dirty="0"/>
              <a:t>2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>
                <a:latin typeface="メイリオ"/>
                <a:ea typeface="メイリオ"/>
              </a:rPr>
              <a:t>知的高性能研究室</a:t>
            </a:r>
            <a:endParaRPr kumimoji="1" lang="en-US" altLang="ja-JP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F09E6-4370-A86E-5B4A-143BDB4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 </a:t>
            </a:r>
            <a:r>
              <a:rPr kumimoji="1" lang="ja-JP" altLang="en-US"/>
              <a:t>使用方法</a:t>
            </a:r>
            <a:r>
              <a:rPr lang="en-US" altLang="ja-JP" dirty="0"/>
              <a:t>②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B6C24-98F8-A6DD-64F6-3FB724FF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154" y="5885907"/>
            <a:ext cx="1051859" cy="476250"/>
          </a:xfrm>
        </p:spPr>
        <p:txBody>
          <a:bodyPr/>
          <a:lstStyle/>
          <a:p>
            <a:fld id="{AEA74999-DE2A-43D7-BA98-BFC3CF1F84F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2" name="コンテンツ プレースホルダー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746EC3B-3158-9A59-8D2B-1C5AFAE6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" y="1746368"/>
            <a:ext cx="9601200" cy="3771900"/>
          </a:xfr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60FAADB-ECB7-427B-34E3-DA30BF72D4E6}"/>
              </a:ext>
            </a:extLst>
          </p:cNvPr>
          <p:cNvCxnSpPr>
            <a:cxnSpLocks/>
          </p:cNvCxnSpPr>
          <p:nvPr/>
        </p:nvCxnSpPr>
        <p:spPr>
          <a:xfrm>
            <a:off x="2162141" y="3748432"/>
            <a:ext cx="1886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8BD662-0346-7D6A-F11B-A050A63DA232}"/>
              </a:ext>
            </a:extLst>
          </p:cNvPr>
          <p:cNvSpPr txBox="1"/>
          <p:nvPr/>
        </p:nvSpPr>
        <p:spPr>
          <a:xfrm>
            <a:off x="2285442" y="294282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highlight>
                  <a:srgbClr val="FFFF00"/>
                </a:highlight>
                <a:latin typeface="+mn-ea"/>
                <a:ea typeface="+mn-ea"/>
              </a:rPr>
              <a:t> </a:t>
            </a:r>
            <a:r>
              <a:rPr kumimoji="1" lang="ja-JP" altLang="en-US" sz="1800" b="1">
                <a:highlight>
                  <a:srgbClr val="FFFF00"/>
                </a:highlight>
                <a:latin typeface="+mn-ea"/>
                <a:ea typeface="+mn-ea"/>
              </a:rPr>
              <a:t>①セルにコードを書く</a:t>
            </a:r>
            <a:endParaRPr kumimoji="1" lang="ja-JP" altLang="en-US" sz="1800" b="1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8527A9-EA4D-C5A2-B582-9BFDF1C3CECE}"/>
              </a:ext>
            </a:extLst>
          </p:cNvPr>
          <p:cNvSpPr txBox="1"/>
          <p:nvPr/>
        </p:nvSpPr>
        <p:spPr>
          <a:xfrm>
            <a:off x="887160" y="135238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>
                <a:latin typeface="+mn-ea"/>
                <a:ea typeface="+mn-ea"/>
              </a:rPr>
              <a:t>コードの実行方法</a:t>
            </a:r>
            <a:endParaRPr kumimoji="1" lang="ja-JP" altLang="en-US" sz="1800" b="1" dirty="0">
              <a:latin typeface="+mn-ea"/>
              <a:ea typeface="+mn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DCEDF7C-061F-0AF7-A4E8-AE1583E76DC3}"/>
              </a:ext>
            </a:extLst>
          </p:cNvPr>
          <p:cNvCxnSpPr>
            <a:cxnSpLocks/>
          </p:cNvCxnSpPr>
          <p:nvPr/>
        </p:nvCxnSpPr>
        <p:spPr>
          <a:xfrm flipV="1">
            <a:off x="1643269" y="3748432"/>
            <a:ext cx="138204" cy="384966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F2DF232-91E3-47D1-4C9F-71E943A8F960}"/>
              </a:ext>
            </a:extLst>
          </p:cNvPr>
          <p:cNvSpPr txBox="1"/>
          <p:nvPr/>
        </p:nvSpPr>
        <p:spPr>
          <a:xfrm>
            <a:off x="1339538" y="4230547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highlight>
                  <a:srgbClr val="FFFF00"/>
                </a:highlight>
                <a:latin typeface="+mn-ea"/>
                <a:ea typeface="+mn-ea"/>
              </a:rPr>
              <a:t> </a:t>
            </a:r>
            <a:r>
              <a:rPr kumimoji="1" lang="ja-JP" altLang="en-US" sz="1800" b="1">
                <a:highlight>
                  <a:srgbClr val="FFFF00"/>
                </a:highlight>
                <a:latin typeface="+mn-ea"/>
                <a:ea typeface="+mn-ea"/>
              </a:rPr>
              <a:t>②</a:t>
            </a:r>
            <a:r>
              <a:rPr lang="ja-JP" altLang="en-US" sz="1800" b="1">
                <a:highlight>
                  <a:srgbClr val="FFFF00"/>
                </a:highlight>
                <a:latin typeface="+mn-ea"/>
                <a:ea typeface="+mn-ea"/>
              </a:rPr>
              <a:t>「</a:t>
            </a:r>
            <a:r>
              <a:rPr kumimoji="1" lang="ja-JP" altLang="en-US" sz="1800" b="1">
                <a:highlight>
                  <a:srgbClr val="FFFF00"/>
                </a:highlight>
                <a:latin typeface="+mn-ea"/>
                <a:ea typeface="+mn-ea"/>
              </a:rPr>
              <a:t>セルを実行」ボタンを押す（</a:t>
            </a:r>
            <a:r>
              <a:rPr lang="en-US" altLang="ja-JP" sz="1800" b="1" dirty="0">
                <a:highlight>
                  <a:srgbClr val="FFFF00"/>
                </a:highlight>
                <a:latin typeface="+mn-ea"/>
                <a:ea typeface="+mn-ea"/>
              </a:rPr>
              <a:t>⌘/C</a:t>
            </a:r>
            <a:r>
              <a:rPr kumimoji="1" lang="en-US" altLang="ja-JP" sz="1800" b="1" dirty="0">
                <a:highlight>
                  <a:srgbClr val="FFFF00"/>
                </a:highlight>
                <a:latin typeface="+mn-ea"/>
                <a:ea typeface="+mn-ea"/>
              </a:rPr>
              <a:t>trl + Enter</a:t>
            </a:r>
            <a:r>
              <a:rPr kumimoji="1" lang="ja-JP" altLang="en-US" sz="1800" b="1">
                <a:highlight>
                  <a:srgbClr val="FFFF00"/>
                </a:highlight>
                <a:latin typeface="+mn-ea"/>
                <a:ea typeface="+mn-ea"/>
              </a:rPr>
              <a:t>）</a:t>
            </a:r>
            <a:endParaRPr kumimoji="1" lang="ja-JP" altLang="en-US" sz="1800" b="1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pic>
        <p:nvPicPr>
          <p:cNvPr id="30" name="図 2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4771B5A-9DBF-2544-C096-643A7851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82" y="4393841"/>
            <a:ext cx="2971800" cy="13081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2146AFA-0AE0-71A9-5A76-C70772537302}"/>
              </a:ext>
            </a:extLst>
          </p:cNvPr>
          <p:cNvSpPr txBox="1"/>
          <p:nvPr/>
        </p:nvSpPr>
        <p:spPr>
          <a:xfrm>
            <a:off x="5567578" y="5549157"/>
            <a:ext cx="531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>
                <a:latin typeface="+mn-ea"/>
                <a:ea typeface="+mn-ea"/>
              </a:rPr>
              <a:t>実行されれば成功</a:t>
            </a:r>
            <a:endParaRPr kumimoji="1" lang="en-US" altLang="ja-JP" sz="1800" b="1" dirty="0">
              <a:latin typeface="+mn-ea"/>
              <a:ea typeface="+mn-ea"/>
            </a:endParaRPr>
          </a:p>
          <a:p>
            <a:r>
              <a:rPr lang="en-US" altLang="ja-JP" sz="1800" b="1" dirty="0">
                <a:latin typeface="+mn-ea"/>
                <a:ea typeface="+mn-ea"/>
              </a:rPr>
              <a:t>1</a:t>
            </a:r>
            <a:r>
              <a:rPr lang="ja-JP" altLang="en-US" sz="1800" b="1">
                <a:latin typeface="+mn-ea"/>
                <a:ea typeface="+mn-ea"/>
              </a:rPr>
              <a:t>回目はサーバーの接続のため少し時間がかかる</a:t>
            </a:r>
            <a:endParaRPr kumimoji="1" lang="ja-JP" altLang="en-US" sz="1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402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A3268-0364-53F4-7BCF-27DC3B3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GitHub</a:t>
            </a:r>
            <a:r>
              <a:rPr kumimoji="1" lang="ja-JP" altLang="en-US"/>
              <a:t>とは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24AF208-F101-7B9D-FED3-0FA574193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164" y="2513983"/>
            <a:ext cx="8086784" cy="292419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2FB3C7-5C35-54D4-E44B-E79DFE5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28497D-7777-117C-CDF8-A52321324856}"/>
              </a:ext>
            </a:extLst>
          </p:cNvPr>
          <p:cNvSpPr txBox="1"/>
          <p:nvPr/>
        </p:nvSpPr>
        <p:spPr>
          <a:xfrm>
            <a:off x="1032934" y="1691341"/>
            <a:ext cx="871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+mn-ea"/>
                <a:ea typeface="+mn-ea"/>
              </a:rPr>
              <a:t>研究を始めたら非常によく使います</a:t>
            </a:r>
          </a:p>
        </p:txBody>
      </p:sp>
    </p:spTree>
    <p:extLst>
      <p:ext uri="{BB962C8B-B14F-4D97-AF65-F5344CB8AC3E}">
        <p14:creationId xmlns:p14="http://schemas.microsoft.com/office/powerpoint/2010/main" val="23655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E9172-7615-3C9E-D5F3-F7E70024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活動内容について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F073957-6F7B-36CB-6569-5DDBC40D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18" y="2722024"/>
            <a:ext cx="10390187" cy="1693862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3CE02F-E492-0D16-2017-EA1C2C8F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2E90BD-20EE-9D47-9AB3-86E45FDBD18A}"/>
              </a:ext>
            </a:extLst>
          </p:cNvPr>
          <p:cNvSpPr txBox="1"/>
          <p:nvPr/>
        </p:nvSpPr>
        <p:spPr>
          <a:xfrm>
            <a:off x="799415" y="1790472"/>
            <a:ext cx="914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+mn-ea"/>
                <a:ea typeface="+mn-ea"/>
                <a:hlinkClick r:id="rId3"/>
              </a:rPr>
              <a:t>研究室のホームページ</a:t>
            </a:r>
            <a:r>
              <a:rPr lang="ja-JP" altLang="en-US" sz="2800">
                <a:latin typeface="+mn-ea"/>
                <a:ea typeface="+mn-ea"/>
              </a:rPr>
              <a:t>から活動内容を確認できます</a:t>
            </a:r>
            <a:r>
              <a:rPr lang="en-US" altLang="ja-JP" sz="2800" dirty="0">
                <a:latin typeface="+mn-ea"/>
                <a:ea typeface="+mn-ea"/>
              </a:rPr>
              <a:t>.</a:t>
            </a:r>
            <a:endParaRPr kumimoji="1" lang="ja-JP" altLang="en-US" sz="2800">
              <a:latin typeface="+mn-ea"/>
              <a:ea typeface="+mn-ea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5754ECE-CF84-8461-6EA9-140E1900FE55}"/>
              </a:ext>
            </a:extLst>
          </p:cNvPr>
          <p:cNvCxnSpPr>
            <a:cxnSpLocks/>
          </p:cNvCxnSpPr>
          <p:nvPr/>
        </p:nvCxnSpPr>
        <p:spPr>
          <a:xfrm flipH="1">
            <a:off x="9111147" y="2654103"/>
            <a:ext cx="774776" cy="300379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C00179C-FE5B-4131-6B6D-55395882D514}"/>
              </a:ext>
            </a:extLst>
          </p:cNvPr>
          <p:cNvCxnSpPr>
            <a:cxnSpLocks/>
          </p:cNvCxnSpPr>
          <p:nvPr/>
        </p:nvCxnSpPr>
        <p:spPr>
          <a:xfrm>
            <a:off x="8037047" y="2675235"/>
            <a:ext cx="0" cy="27377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0C9579-8EFA-8795-9916-2732DAABA54E}"/>
              </a:ext>
            </a:extLst>
          </p:cNvPr>
          <p:cNvSpPr txBox="1"/>
          <p:nvPr/>
        </p:nvSpPr>
        <p:spPr>
          <a:xfrm>
            <a:off x="8651210" y="2303269"/>
            <a:ext cx="246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+mn-ea"/>
                <a:ea typeface="+mn-ea"/>
              </a:rPr>
              <a:t>投稿した論文、学会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C48BF0-61ED-7C62-7DB4-0A21FF98DA89}"/>
              </a:ext>
            </a:extLst>
          </p:cNvPr>
          <p:cNvSpPr txBox="1"/>
          <p:nvPr/>
        </p:nvSpPr>
        <p:spPr>
          <a:xfrm>
            <a:off x="7416497" y="2321783"/>
            <a:ext cx="123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+mn-ea"/>
                <a:ea typeface="+mn-ea"/>
              </a:rPr>
              <a:t>活動記録</a:t>
            </a:r>
            <a:endParaRPr kumimoji="1" lang="ja-JP" altLang="en-US" sz="2000">
              <a:latin typeface="+mn-ea"/>
              <a:ea typeface="+mn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1B46A23-3566-6191-52E1-62D1E476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5" y="4481586"/>
            <a:ext cx="4457733" cy="2076465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217650-41B6-091C-7E5A-CDA54FB1FC11}"/>
              </a:ext>
            </a:extLst>
          </p:cNvPr>
          <p:cNvCxnSpPr/>
          <p:nvPr/>
        </p:nvCxnSpPr>
        <p:spPr>
          <a:xfrm>
            <a:off x="602300" y="5497918"/>
            <a:ext cx="10020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BDAC10A-920E-4953-DCE2-93FA0942BFF1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604307" y="5024273"/>
            <a:ext cx="1108636" cy="473645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8CA8292-66C3-F43B-950B-049771D7F22E}"/>
              </a:ext>
            </a:extLst>
          </p:cNvPr>
          <p:cNvSpPr txBox="1"/>
          <p:nvPr/>
        </p:nvSpPr>
        <p:spPr>
          <a:xfrm>
            <a:off x="2712943" y="4824218"/>
            <a:ext cx="29844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>
                <a:latin typeface="+mn-ea"/>
                <a:ea typeface="+mn-ea"/>
              </a:rPr>
              <a:t>応用演習の資料をアップ</a:t>
            </a:r>
          </a:p>
        </p:txBody>
      </p:sp>
    </p:spTree>
    <p:extLst>
      <p:ext uri="{BB962C8B-B14F-4D97-AF65-F5344CB8AC3E}">
        <p14:creationId xmlns:p14="http://schemas.microsoft.com/office/powerpoint/2010/main" val="224173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メイリオ"/>
                <a:ea typeface="メイリオ"/>
              </a:rPr>
              <a:t>演習内容</a:t>
            </a:r>
            <a:endParaRPr kumimoji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489701" cy="442653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メイリオ"/>
                <a:ea typeface="メイリオ"/>
              </a:rPr>
              <a:t>Google </a:t>
            </a:r>
            <a:r>
              <a:rPr lang="en-US" sz="1600" dirty="0" err="1">
                <a:latin typeface="メイリオ"/>
                <a:ea typeface="メイリオ"/>
              </a:rPr>
              <a:t>Colab</a:t>
            </a:r>
            <a:r>
              <a:rPr lang="ja-JP" altLang="en-US" sz="1600">
                <a:latin typeface="メイリオ"/>
                <a:ea typeface="メイリオ"/>
              </a:rPr>
              <a:t>による演習</a:t>
            </a:r>
            <a:endParaRPr lang="en-US" altLang="ja-JP" sz="1600" dirty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1600">
                <a:latin typeface="メイリオ"/>
                <a:ea typeface="メイリオ"/>
              </a:rPr>
              <a:t>基礎実習</a:t>
            </a:r>
            <a:r>
              <a:rPr lang="en-US" altLang="ja-JP" sz="1600" dirty="0">
                <a:latin typeface="メイリオ"/>
                <a:ea typeface="メイリオ"/>
              </a:rPr>
              <a:t>1</a:t>
            </a:r>
            <a:endParaRPr lang="ja-JP" altLang="en-US" sz="1600">
              <a:latin typeface="メイリオ"/>
              <a:ea typeface="メイリオ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Python </a:t>
            </a:r>
            <a:r>
              <a:rPr lang="ja-JP" sz="1600" b="0">
                <a:latin typeface="メイリオ"/>
                <a:ea typeface="メイリオ"/>
                <a:hlinkClick r:id="rId2"/>
              </a:rPr>
              <a:t>https://colab.research.google.com/drive/1xXIwb8mUwa3uT0cQ4bZH5n6NDu5iO17B?usp=sharing</a:t>
            </a:r>
            <a:endParaRPr lang="en-US" altLang="ja-JP" sz="1600" b="0" dirty="0">
              <a:latin typeface="メイリオ"/>
              <a:ea typeface="メイリオ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画像認識　　　　　　　　　　　　　　　　　　　　　　　　　　　　　　</a:t>
            </a:r>
            <a:r>
              <a:rPr lang="en-US" altLang="ja-JP" sz="1600" b="0" dirty="0">
                <a:hlinkClick r:id="rId3"/>
              </a:rPr>
              <a:t>https://github.com/ri0097fx/2023</a:t>
            </a:r>
            <a:r>
              <a:rPr lang="ja-JP" altLang="en-US" sz="1600" b="0"/>
              <a:t>　</a:t>
            </a:r>
            <a:endParaRPr lang="en-US" altLang="ja-JP" sz="1600" dirty="0">
              <a:latin typeface="メイリオ"/>
              <a:ea typeface="メイリオ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物体検出　　　　　　　　　　　　　　　　　　　　　　　　　　　　　　　　　　　　　　　　　　　　　　　　　　　　　</a:t>
            </a:r>
            <a:r>
              <a:rPr lang="en-US" altLang="ja-JP" sz="1600" b="0" dirty="0">
                <a:hlinkClick r:id="rId3"/>
              </a:rPr>
              <a:t>https://github.com/ri0097fx/2023</a:t>
            </a:r>
            <a:r>
              <a:rPr lang="ja-JP" altLang="en-US" sz="1600" b="0"/>
              <a:t>　</a:t>
            </a:r>
            <a:endParaRPr lang="en-US" altLang="ja-JP" sz="1600" b="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画像生成</a:t>
            </a:r>
            <a:r>
              <a:rPr lang="en-US" altLang="ja-JP" sz="1600" dirty="0">
                <a:latin typeface="メイリオ"/>
                <a:ea typeface="メイリオ"/>
              </a:rPr>
              <a:t>1  </a:t>
            </a:r>
            <a:r>
              <a:rPr lang="ja-JP" sz="1600" b="0">
                <a:latin typeface="メイリオ"/>
                <a:ea typeface="メイリオ"/>
                <a:hlinkClick r:id="rId4"/>
              </a:rPr>
              <a:t>https://colab.research.google.com/drive/1dhKHkm3qHYfWKjmUERNgmRvJxKwXS4lM?usp=sharing</a:t>
            </a:r>
            <a:r>
              <a:rPr lang="ja-JP" sz="1600" b="0">
                <a:latin typeface="メイリオ"/>
                <a:ea typeface="メイリオ"/>
              </a:rPr>
              <a:t> </a:t>
            </a:r>
            <a:endParaRPr lang="en-US" altLang="ja-JP" sz="1600" b="0" dirty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1600">
                <a:latin typeface="メイリオ"/>
                <a:ea typeface="メイリオ"/>
              </a:rPr>
              <a:t>基礎実習</a:t>
            </a:r>
            <a:r>
              <a:rPr lang="en-US" altLang="ja-JP" sz="1600" dirty="0">
                <a:latin typeface="メイリオ"/>
                <a:ea typeface="メイリオ"/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パーセプトロン                                   </a:t>
            </a:r>
            <a:r>
              <a:rPr lang="ja-JP" sz="1600" b="0">
                <a:latin typeface="メイリオ"/>
                <a:ea typeface="メイリオ"/>
                <a:hlinkClick r:id="rId5"/>
              </a:rPr>
              <a:t>https://colab.research.google.com/drive/188BM4B5aAk1t2le7w-uPpQy_ORlTwES-?usp=sharing</a:t>
            </a:r>
            <a:r>
              <a:rPr lang="ja-JP" sz="1600" b="0">
                <a:latin typeface="メイリオ"/>
                <a:ea typeface="メイリオ"/>
              </a:rPr>
              <a:t> </a:t>
            </a:r>
            <a:endParaRPr lang="en-US" altLang="ja-JP" sz="1600" b="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Meiryo"/>
                <a:ea typeface="Meiryo"/>
              </a:rPr>
              <a:t>画像</a:t>
            </a:r>
            <a:r>
              <a:rPr lang="ja-JP" sz="1600">
                <a:latin typeface="Meiryo"/>
                <a:ea typeface="Meiryo"/>
              </a:rPr>
              <a:t>生成</a:t>
            </a:r>
            <a:r>
              <a:rPr lang="en-US" altLang="ja-JP" sz="1600" dirty="0">
                <a:latin typeface="Meiryo"/>
                <a:ea typeface="Meiryo UI"/>
              </a:rPr>
              <a:t>2</a:t>
            </a:r>
            <a:r>
              <a:rPr lang="en-US" altLang="ja-JP" sz="1600" b="0" dirty="0">
                <a:latin typeface="Meiryo"/>
                <a:ea typeface="Meiryo UI"/>
              </a:rPr>
              <a:t>                              </a:t>
            </a:r>
            <a:r>
              <a:rPr lang="en-US" altLang="ja-JP" sz="1600" b="0" dirty="0">
                <a:latin typeface="Meiryo"/>
                <a:ea typeface="Meiryo UI"/>
                <a:hlinkClick r:id="rId6"/>
              </a:rPr>
              <a:t>https://colab.research.google.com/drive/1sBGFQp</a:t>
            </a:r>
            <a:r>
              <a:rPr lang="ja-JP" sz="1600" b="0">
                <a:latin typeface="Meiryo"/>
                <a:ea typeface="Meiryo"/>
                <a:hlinkClick r:id="rId6"/>
              </a:rPr>
              <a:t>qCeAVJ54Pt7B_o88QwT9c-a5m3?usp=sharing</a:t>
            </a:r>
            <a:r>
              <a:rPr lang="ja-JP" sz="1600" b="0">
                <a:latin typeface="Meiryo"/>
                <a:ea typeface="Meiryo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lang="ja-JP" altLang="en-US" sz="3200"/>
              <a:t>下記のリンクにアクセス</a:t>
            </a:r>
            <a:endParaRPr lang="en-US" altLang="ja-JP" sz="3200"/>
          </a:p>
          <a:p>
            <a:pPr marL="0" indent="0">
              <a:buNone/>
            </a:pPr>
            <a:r>
              <a:rPr lang="en-US" altLang="ja-JP" sz="3200" b="0">
                <a:hlinkClick r:id="rId2"/>
              </a:rPr>
              <a:t>https://github.com/ri0097fx/2023</a:t>
            </a:r>
            <a:r>
              <a:rPr lang="ja-JP" altLang="en-US" sz="3200" b="0"/>
              <a:t>　</a:t>
            </a:r>
            <a:endParaRPr lang="en-US" altLang="ja-JP" sz="3200" b="0"/>
          </a:p>
          <a:p>
            <a:pPr marL="0" indent="0">
              <a:buNone/>
            </a:pPr>
            <a:endParaRPr lang="en-US" altLang="ja-JP" b="0"/>
          </a:p>
          <a:p>
            <a:pPr marL="0" indent="0">
              <a:buNone/>
            </a:pPr>
            <a:r>
              <a:rPr lang="ja-JP" altLang="en-US" b="0"/>
              <a:t>それぞれの</a:t>
            </a:r>
            <a:r>
              <a:rPr lang="en-US" altLang="ja-JP" b="0"/>
              <a:t>URL</a:t>
            </a:r>
            <a:r>
              <a:rPr lang="ja-JP" altLang="en-US" b="0"/>
              <a:t>がまとめてあります</a:t>
            </a:r>
            <a:r>
              <a:rPr lang="en-US" altLang="ja-JP" b="0"/>
              <a:t>.</a:t>
            </a:r>
            <a:endParaRPr lang="ja-JP" altLang="en-US" sz="3200" b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790F-FC17-B6A1-1442-F952B9E1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</a:t>
            </a:r>
            <a:r>
              <a:rPr lang="en-US" err="1"/>
              <a:t>Colab</a:t>
            </a:r>
            <a:r>
              <a:rPr lang="ja-JP" altLang="en-US"/>
              <a:t>諸注意</a:t>
            </a:r>
            <a:endParaRPr kumimoji="1" 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253037D-10A8-6B20-342D-222ACB95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32" y="3035061"/>
            <a:ext cx="5133037" cy="27194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F6AEC-D120-A967-B0E8-986EA0D2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E26A18-53A1-64D5-74DB-772617ABAFD4}"/>
              </a:ext>
            </a:extLst>
          </p:cNvPr>
          <p:cNvSpPr txBox="1"/>
          <p:nvPr/>
        </p:nvSpPr>
        <p:spPr>
          <a:xfrm>
            <a:off x="363232" y="1993790"/>
            <a:ext cx="5379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latin typeface="+mn-ea"/>
                <a:ea typeface="+mn-ea"/>
                <a:hlinkClick r:id="rId3"/>
              </a:rPr>
              <a:t>ihpcedu@gmai</a:t>
            </a:r>
            <a:r>
              <a:rPr lang="en-US" altLang="ja-JP">
                <a:latin typeface="+mn-ea"/>
                <a:ea typeface="+mn-ea"/>
                <a:hlinkClick r:id="rId3"/>
              </a:rPr>
              <a:t>l.com</a:t>
            </a:r>
            <a:r>
              <a:rPr lang="ja-JP" altLang="en-US">
                <a:latin typeface="+mn-ea"/>
                <a:ea typeface="+mn-ea"/>
              </a:rPr>
              <a:t>は応用演習用の</a:t>
            </a:r>
            <a:endParaRPr lang="en-US" altLang="ja-JP">
              <a:latin typeface="+mn-ea"/>
              <a:ea typeface="+mn-ea"/>
            </a:endParaRPr>
          </a:p>
          <a:p>
            <a:r>
              <a:rPr lang="en-US" altLang="ja-JP">
                <a:latin typeface="+mn-ea"/>
                <a:ea typeface="+mn-ea"/>
              </a:rPr>
              <a:t>Gmail</a:t>
            </a:r>
            <a:r>
              <a:rPr lang="ja-JP" altLang="en-US">
                <a:latin typeface="+mn-ea"/>
                <a:ea typeface="+mn-ea"/>
              </a:rPr>
              <a:t>です</a:t>
            </a:r>
            <a:r>
              <a:rPr lang="en-US" altLang="ja-JP">
                <a:latin typeface="+mn-ea"/>
                <a:ea typeface="+mn-ea"/>
              </a:rPr>
              <a:t>.</a:t>
            </a:r>
            <a:endParaRPr kumimoji="1" lang="ja-JP" altLang="en-US" sz="320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BAB450F-D73A-B597-098D-6853FE55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26" y="3832133"/>
            <a:ext cx="5204152" cy="19223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3D44E-179A-9814-5DE6-616E017A9B54}"/>
              </a:ext>
            </a:extLst>
          </p:cNvPr>
          <p:cNvSpPr txBox="1"/>
          <p:nvPr/>
        </p:nvSpPr>
        <p:spPr>
          <a:xfrm>
            <a:off x="6178792" y="1855291"/>
            <a:ext cx="537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  <a:ea typeface="+mn-ea"/>
              </a:rPr>
              <a:t>皆さんには、閲覧者モードで配布しています</a:t>
            </a:r>
            <a:r>
              <a:rPr kumimoji="1" lang="en-US" altLang="ja-JP">
                <a:latin typeface="+mn-ea"/>
                <a:ea typeface="+mn-ea"/>
              </a:rPr>
              <a:t>.</a:t>
            </a:r>
            <a:endParaRPr lang="en-US" altLang="ja-JP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  <a:ea typeface="+mn-ea"/>
              </a:rPr>
              <a:t>メモ等のコメントや、演習の内容を残したいときは、</a:t>
            </a:r>
            <a:r>
              <a:rPr kumimoji="1" lang="ja-JP" altLang="en-US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ドライブにコピーを保存</a:t>
            </a:r>
            <a:r>
              <a:rPr kumimoji="1" lang="ja-JP" altLang="en-US">
                <a:latin typeface="+mn-ea"/>
                <a:ea typeface="+mn-ea"/>
              </a:rPr>
              <a:t>を選択してください。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9273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619D-5810-C525-914A-D3E40BC4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Python</a:t>
            </a:r>
            <a:r>
              <a:rPr lang="ja-JP" altLang="en-US"/>
              <a:t>の良いところ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00F0A-7601-8BE8-6A69-F93D8CBE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92A9619-18EC-D59E-936E-C0B6A99F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167" y="2216862"/>
            <a:ext cx="3019428" cy="458148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C6C7AFF-CD2A-6930-58F7-1F99E825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28" y="2190973"/>
            <a:ext cx="4695859" cy="229554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90D929B-725C-3C4A-427E-39EE28EFB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528" y="5223660"/>
            <a:ext cx="4657759" cy="58102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13139A1-093F-6CD3-5B67-925C576B12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8" t="14349"/>
          <a:stretch/>
        </p:blipFill>
        <p:spPr>
          <a:xfrm>
            <a:off x="3340846" y="6203145"/>
            <a:ext cx="2051865" cy="2566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80E0D9B-151C-8E51-EC62-AD82974DA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048" y="4214140"/>
            <a:ext cx="2598962" cy="4437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E5E3B88-AA99-2A23-DF92-2CD0B7D17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871" y="5633547"/>
            <a:ext cx="2598962" cy="4437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EBBDE7-A019-8FE9-D335-487BC29AFB0A}"/>
              </a:ext>
            </a:extLst>
          </p:cNvPr>
          <p:cNvSpPr txBox="1"/>
          <p:nvPr/>
        </p:nvSpPr>
        <p:spPr>
          <a:xfrm>
            <a:off x="1138108" y="1244811"/>
            <a:ext cx="74237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>
                <a:latin typeface="+mn-ea"/>
                <a:ea typeface="+mn-ea"/>
              </a:rPr>
              <a:t>3,8,2,1,7,6,4,5,9</a:t>
            </a:r>
            <a:r>
              <a:rPr kumimoji="1" lang="ja-JP" altLang="en-US">
                <a:latin typeface="+mn-ea"/>
                <a:ea typeface="+mn-ea"/>
              </a:rPr>
              <a:t>を順番に</a:t>
            </a:r>
            <a:r>
              <a:rPr lang="ja-JP" altLang="en-US">
                <a:latin typeface="+mn-ea"/>
                <a:ea typeface="+mn-ea"/>
              </a:rPr>
              <a:t>並びかえ</a:t>
            </a:r>
            <a:r>
              <a:rPr kumimoji="1" lang="ja-JP" altLang="en-US">
                <a:latin typeface="+mn-ea"/>
                <a:ea typeface="+mn-ea"/>
              </a:rPr>
              <a:t>たい</a:t>
            </a:r>
            <a:r>
              <a:rPr kumimoji="1" lang="en-US" altLang="ja-JP" sz="3200">
                <a:latin typeface="+mn-ea"/>
                <a:ea typeface="+mn-ea"/>
              </a:rPr>
              <a:t>…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495E141-DF5D-B14C-5923-AAED37A2CB81}"/>
              </a:ext>
            </a:extLst>
          </p:cNvPr>
          <p:cNvSpPr txBox="1"/>
          <p:nvPr/>
        </p:nvSpPr>
        <p:spPr>
          <a:xfrm>
            <a:off x="917269" y="1888516"/>
            <a:ext cx="323613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>
                <a:latin typeface="+mn-ea"/>
                <a:ea typeface="+mn-ea"/>
              </a:rPr>
              <a:t>C</a:t>
            </a:r>
            <a:r>
              <a:rPr kumimoji="1" lang="ja-JP" altLang="en-US" sz="2000">
                <a:latin typeface="+mn-ea"/>
                <a:ea typeface="+mn-ea"/>
              </a:rPr>
              <a:t>言語</a:t>
            </a:r>
            <a:r>
              <a:rPr lang="ja-JP" altLang="en-US" sz="2000">
                <a:latin typeface="+mn-ea"/>
                <a:ea typeface="+mn-ea"/>
              </a:rPr>
              <a:t>でバブルソート</a:t>
            </a:r>
            <a:endParaRPr kumimoji="1" lang="ja-JP" altLang="en-US" sz="2000">
              <a:latin typeface="+mn-ea"/>
              <a:ea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FD8035-2C42-7DE4-F62B-8685B13AFDC2}"/>
              </a:ext>
            </a:extLst>
          </p:cNvPr>
          <p:cNvSpPr txBox="1"/>
          <p:nvPr/>
        </p:nvSpPr>
        <p:spPr>
          <a:xfrm>
            <a:off x="5018540" y="1830999"/>
            <a:ext cx="47539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>
                <a:latin typeface="+mn-ea"/>
                <a:ea typeface="+mn-ea"/>
              </a:rPr>
              <a:t>C</a:t>
            </a:r>
            <a:r>
              <a:rPr kumimoji="1" lang="ja-JP" altLang="en-US" sz="2000">
                <a:latin typeface="+mn-ea"/>
                <a:ea typeface="+mn-ea"/>
              </a:rPr>
              <a:t>言語</a:t>
            </a:r>
            <a:r>
              <a:rPr lang="ja-JP" altLang="en-US" sz="2000">
                <a:latin typeface="+mn-ea"/>
                <a:ea typeface="+mn-ea"/>
              </a:rPr>
              <a:t>と同じ処理をPythonで</a:t>
            </a:r>
            <a:r>
              <a:rPr kumimoji="1" lang="ja-JP" altLang="en-US" sz="2000">
                <a:latin typeface="+mn-ea"/>
                <a:ea typeface="+mn-ea"/>
              </a:rPr>
              <a:t>再現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0B3787-1C6C-DDD7-3644-C51BEDCA2AAE}"/>
              </a:ext>
            </a:extLst>
          </p:cNvPr>
          <p:cNvSpPr txBox="1"/>
          <p:nvPr/>
        </p:nvSpPr>
        <p:spPr>
          <a:xfrm>
            <a:off x="5191858" y="4847902"/>
            <a:ext cx="43107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>
                <a:latin typeface="+mn-ea"/>
                <a:ea typeface="+mn-ea"/>
              </a:rPr>
              <a:t>Python</a:t>
            </a:r>
            <a:r>
              <a:rPr kumimoji="1" lang="ja-JP" altLang="en-US" sz="2000">
                <a:latin typeface="+mn-ea"/>
                <a:ea typeface="+mn-ea"/>
              </a:rPr>
              <a:t>で最初から使える関数</a:t>
            </a:r>
          </a:p>
        </p:txBody>
      </p:sp>
    </p:spTree>
    <p:extLst>
      <p:ext uri="{BB962C8B-B14F-4D97-AF65-F5344CB8AC3E}">
        <p14:creationId xmlns:p14="http://schemas.microsoft.com/office/powerpoint/2010/main" val="137665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537A6C-7F79-2631-9612-9CEE5E39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531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難しかったところ</a:t>
            </a:r>
            <a:endParaRPr lang="en-US" altLang="ja-JP" sz="2800" dirty="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次回にやりたいこと</a:t>
            </a:r>
            <a:endParaRPr lang="en-US" altLang="ja-JP" sz="2400">
              <a:latin typeface="メイリオ"/>
              <a:ea typeface="メイリオ"/>
            </a:endParaRPr>
          </a:p>
          <a:p>
            <a:pPr marL="720090" lvl="2" indent="-514350">
              <a:buFont typeface="Wingdings" panose="020B0604020202020204" pitchFamily="34" charset="0"/>
              <a:buChar char="§"/>
            </a:pPr>
            <a:r>
              <a:rPr lang="ja-JP" altLang="en-US" sz="1800" b="0">
                <a:latin typeface="メイリオ"/>
                <a:ea typeface="メイリオ"/>
              </a:rPr>
              <a:t>予定 </a:t>
            </a:r>
            <a:r>
              <a:rPr lang="en-US" altLang="ja-JP" sz="1800" b="0">
                <a:latin typeface="メイリオ"/>
                <a:ea typeface="メイリオ"/>
              </a:rPr>
              <a:t>: </a:t>
            </a:r>
            <a:r>
              <a:rPr lang="en-US" altLang="ja-JP" sz="1800" b="0" err="1">
                <a:latin typeface="メイリオ"/>
                <a:ea typeface="メイリオ"/>
              </a:rPr>
              <a:t>Pytorch</a:t>
            </a:r>
            <a:r>
              <a:rPr lang="ja-JP" altLang="en-US" sz="1800" b="0">
                <a:latin typeface="メイリオ"/>
                <a:ea typeface="メイリオ"/>
              </a:rPr>
              <a:t>基礎、</a:t>
            </a:r>
            <a:r>
              <a:rPr lang="en-US" altLang="ja-JP" sz="1800" b="0">
                <a:latin typeface="メイリオ"/>
                <a:ea typeface="メイリオ"/>
              </a:rPr>
              <a:t>AI</a:t>
            </a:r>
            <a:r>
              <a:rPr lang="ja-JP" altLang="en-US" sz="1800" b="0">
                <a:latin typeface="メイリオ"/>
                <a:ea typeface="メイリオ"/>
              </a:rPr>
              <a:t>基礎（パーセプトロン）、画像生成</a:t>
            </a:r>
            <a:r>
              <a:rPr lang="en-US" altLang="ja-JP" sz="1800" b="0">
                <a:latin typeface="メイリオ"/>
                <a:ea typeface="メイリオ"/>
              </a:rPr>
              <a:t>2</a:t>
            </a:r>
            <a:r>
              <a:rPr lang="ja-JP" altLang="en-US" sz="1800" b="0">
                <a:latin typeface="メイリオ"/>
                <a:ea typeface="メイリオ"/>
              </a:rPr>
              <a:t>、機械学習</a:t>
            </a:r>
            <a:endParaRPr lang="en-US" altLang="ja-JP" sz="1800" b="0">
              <a:latin typeface="メイリオ"/>
              <a:ea typeface="メイリオ"/>
            </a:endParaRPr>
          </a:p>
          <a:p>
            <a:pPr marL="205740" lvl="2" indent="0">
              <a:buNone/>
            </a:pPr>
            <a:endParaRPr lang="ja-JP" altLang="en-US" sz="1800" b="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研究体験 </a:t>
            </a:r>
            <a:r>
              <a:rPr lang="en-US" altLang="ja-JP" sz="2800">
                <a:latin typeface="メイリオ"/>
                <a:ea typeface="メイリオ"/>
              </a:rPr>
              <a:t>(4,5,6</a:t>
            </a:r>
            <a:r>
              <a:rPr lang="ja-JP" altLang="en-US" sz="2800">
                <a:latin typeface="メイリオ"/>
                <a:ea typeface="メイリオ"/>
              </a:rPr>
              <a:t>回目</a:t>
            </a:r>
            <a:r>
              <a:rPr lang="en-US" altLang="ja-JP" sz="2800">
                <a:latin typeface="メイリオ"/>
                <a:ea typeface="メイリオ"/>
              </a:rPr>
              <a:t>)</a:t>
            </a:r>
            <a:r>
              <a:rPr lang="ja-JP" altLang="en-US" sz="2800">
                <a:latin typeface="メイリオ"/>
                <a:ea typeface="メイリオ"/>
              </a:rPr>
              <a:t>でやりたいテーマ、内容</a:t>
            </a:r>
            <a:endParaRPr lang="en-US" altLang="ja-JP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産業 </a:t>
            </a:r>
            <a:r>
              <a:rPr lang="en-US" altLang="ja-JP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林檎</a:t>
            </a:r>
            <a:r>
              <a:rPr lang="ja-JP" altLang="ja-JP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外観検査、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金属</a:t>
            </a:r>
            <a:r>
              <a:rPr lang="ja-JP" altLang="ja-JP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劣化検出、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認知症診断</a:t>
            </a:r>
            <a:r>
              <a:rPr lang="ja-JP" altLang="en-US" sz="20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、表情分類、食器検出、残飯検出</a:t>
            </a:r>
            <a:endParaRPr lang="en-US" altLang="ja-JP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ja-JP" altLang="ja-JP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古代文献</a:t>
            </a:r>
            <a:r>
              <a:rPr lang="en-US" altLang="ja-JP" sz="20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​</a:t>
            </a:r>
            <a:r>
              <a:rPr lang="ja-JP" altLang="en-US" sz="2000" b="0">
                <a:solidFill>
                  <a:srgbClr val="000000"/>
                </a:solidFill>
              </a:rPr>
              <a:t> </a:t>
            </a:r>
            <a:r>
              <a:rPr lang="en-US" altLang="ja-JP" sz="2000" b="0">
                <a:solidFill>
                  <a:srgbClr val="000000"/>
                </a:solidFill>
              </a:rPr>
              <a:t>:</a:t>
            </a:r>
            <a:r>
              <a:rPr lang="ja-JP" altLang="en-US" sz="2000" b="0">
                <a:solidFill>
                  <a:srgbClr val="000000"/>
                </a:solidFill>
              </a:rPr>
              <a:t> </a:t>
            </a:r>
            <a:r>
              <a:rPr lang="ja-JP" altLang="ja-JP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解読、修復、整理</a:t>
            </a:r>
            <a:r>
              <a:rPr lang="en-US" altLang="ja-JP" sz="20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​</a:t>
            </a:r>
            <a:endParaRPr lang="en-US" altLang="ja-JP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ハードウェア </a:t>
            </a:r>
            <a:endParaRPr lang="en-US" altLang="ja-JP" sz="2000" b="0" i="0" u="none" strike="noStrike">
              <a:solidFill>
                <a:srgbClr val="000000"/>
              </a:solidFill>
              <a:effectLst/>
              <a:latin typeface="メイリオ" panose="020B0604030504040204" pitchFamily="50" charset="-128"/>
            </a:endParaRPr>
          </a:p>
          <a:p>
            <a:pPr lvl="1"/>
            <a:r>
              <a:rPr lang="en-US" altLang="ja-JP" sz="2000" b="0">
                <a:solidFill>
                  <a:srgbClr val="000000"/>
                </a:solidFill>
              </a:rPr>
              <a:t>AI</a:t>
            </a:r>
            <a:r>
              <a:rPr lang="ja-JP" altLang="en-US" sz="2000" b="0">
                <a:solidFill>
                  <a:srgbClr val="000000"/>
                </a:solidFill>
              </a:rPr>
              <a:t>の軽量化</a:t>
            </a:r>
            <a:endParaRPr lang="en-US" altLang="ja-JP" sz="2000" b="0">
              <a:solidFill>
                <a:srgbClr val="000000"/>
              </a:solidFill>
            </a:endParaRPr>
          </a:p>
          <a:p>
            <a:pPr lvl="1"/>
            <a:r>
              <a:rPr lang="en-US" altLang="ja-JP" sz="2000" b="0" i="0" u="none" strike="noStrike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IoT</a:t>
            </a:r>
          </a:p>
          <a:p>
            <a:pPr marL="0" indent="0">
              <a:buNone/>
            </a:pPr>
            <a:endParaRPr lang="en-US" altLang="ja-JP" sz="2400" b="0" i="0" u="none" strike="noStrike">
              <a:solidFill>
                <a:srgbClr val="000000"/>
              </a:solidFill>
              <a:effectLst/>
              <a:latin typeface="メイリオ" panose="020B0604030504040204" pitchFamily="50" charset="-128"/>
            </a:endParaRPr>
          </a:p>
          <a:p>
            <a:pPr marL="0" indent="0" algn="l" rtl="0" fontAlgn="base">
              <a:buNone/>
            </a:pPr>
            <a:r>
              <a:rPr lang="en-US" altLang="ja-JP" sz="18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​</a:t>
            </a:r>
            <a:endParaRPr lang="en-US" altLang="ja-JP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3600" lvl="1" indent="0">
              <a:buNone/>
            </a:pPr>
            <a:endParaRPr lang="en-US" altLang="ja-JP" sz="200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基礎実習スケジュール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251460"/>
            <a:r>
              <a:rPr lang="ja-JP" altLang="en-US"/>
              <a:t>基礎実習</a:t>
            </a:r>
            <a:r>
              <a:rPr lang="en-US" altLang="ja-JP" dirty="0"/>
              <a:t>1 (11/27)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 err="1">
                <a:latin typeface="メイリオ"/>
                <a:ea typeface="メイリオ"/>
              </a:rPr>
              <a:t>Python基礎</a:t>
            </a:r>
            <a:endParaRPr lang="ja-JP" altLang="en-US" sz="2400">
              <a:latin typeface="メイリオ"/>
              <a:ea typeface="メイリオ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 err="1">
                <a:latin typeface="メイリオ"/>
                <a:ea typeface="メイリオ"/>
              </a:rPr>
              <a:t>AIを</a:t>
            </a:r>
            <a:r>
              <a:rPr lang="ja-JP" altLang="en-US" sz="2400">
                <a:latin typeface="メイリオ"/>
                <a:ea typeface="メイリオ"/>
              </a:rPr>
              <a:t>使う</a:t>
            </a:r>
          </a:p>
          <a:p>
            <a:pPr lvl="2"/>
            <a:r>
              <a:rPr lang="en-US" altLang="ja-JP" b="0" dirty="0">
                <a:latin typeface="メイリオ"/>
                <a:ea typeface="メイリオ"/>
              </a:rPr>
              <a:t>Image</a:t>
            </a:r>
            <a:r>
              <a:rPr lang="ja-JP" altLang="en-US" b="0">
                <a:latin typeface="メイリオ"/>
                <a:ea typeface="メイリオ"/>
              </a:rPr>
              <a:t> </a:t>
            </a:r>
            <a:r>
              <a:rPr lang="en-US" altLang="ja-JP" b="0" dirty="0">
                <a:latin typeface="メイリオ"/>
                <a:ea typeface="メイリオ"/>
              </a:rPr>
              <a:t>Recognition</a:t>
            </a:r>
          </a:p>
          <a:p>
            <a:pPr lvl="2"/>
            <a:r>
              <a:rPr lang="en-US" altLang="ja-JP" b="0" dirty="0">
                <a:latin typeface="メイリオ"/>
                <a:ea typeface="メイリオ"/>
              </a:rPr>
              <a:t>Object Detection</a:t>
            </a:r>
          </a:p>
          <a:p>
            <a:pPr lvl="2"/>
            <a:r>
              <a:rPr lang="ja-JP" altLang="en-US" b="0">
                <a:latin typeface="メイリオ"/>
                <a:ea typeface="メイリオ"/>
              </a:rPr>
              <a:t>画像生成</a:t>
            </a:r>
            <a:r>
              <a:rPr lang="en-US" altLang="ja-JP" b="0" dirty="0">
                <a:latin typeface="メイリオ"/>
                <a:ea typeface="メイリオ"/>
              </a:rPr>
              <a:t>1</a:t>
            </a:r>
          </a:p>
          <a:p>
            <a:r>
              <a:rPr lang="ja-JP" altLang="en-US">
                <a:latin typeface="メイリオ"/>
                <a:ea typeface="メイリオ"/>
              </a:rPr>
              <a:t>基礎実習</a:t>
            </a:r>
            <a:r>
              <a:rPr lang="en-US" altLang="ja-JP" dirty="0">
                <a:latin typeface="メイリオ"/>
                <a:ea typeface="メイリオ"/>
              </a:rPr>
              <a:t>2 (12/4)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/>
              <a:t>AI</a:t>
            </a:r>
            <a:r>
              <a:rPr lang="ja-JP" altLang="en-US" sz="2400"/>
              <a:t>基礎</a:t>
            </a:r>
            <a:endParaRPr lang="en-US" altLang="ja-JP" sz="2400" dirty="0"/>
          </a:p>
          <a:p>
            <a:pPr lvl="2"/>
            <a:r>
              <a:rPr lang="ja-JP" altLang="en-US" b="0"/>
              <a:t>パーセプトロン</a:t>
            </a:r>
            <a:endParaRPr lang="en-US" altLang="ja-JP" b="0" dirty="0"/>
          </a:p>
          <a:p>
            <a:pPr lvl="2"/>
            <a:r>
              <a:rPr lang="ja-JP" altLang="en-US" b="0"/>
              <a:t>画像生成</a:t>
            </a:r>
            <a:r>
              <a:rPr lang="en-US" altLang="ja-JP" b="0" dirty="0"/>
              <a:t>2</a:t>
            </a:r>
          </a:p>
          <a:p>
            <a:pPr lvl="2"/>
            <a:r>
              <a:rPr lang="en-US" altLang="ja-JP" b="0" dirty="0"/>
              <a:t>(</a:t>
            </a:r>
            <a:r>
              <a:rPr lang="ja-JP" altLang="en-US" b="0"/>
              <a:t>未定</a:t>
            </a:r>
            <a:r>
              <a:rPr lang="en-US" altLang="ja-JP" b="0" dirty="0"/>
              <a:t>)</a:t>
            </a:r>
          </a:p>
          <a:p>
            <a:pPr lvl="2"/>
            <a:endParaRPr lang="en-US" altLang="ja-JP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A85643-45FE-BB0A-1CDA-CDF2AA3D5BA7}"/>
              </a:ext>
            </a:extLst>
          </p:cNvPr>
          <p:cNvGrpSpPr/>
          <p:nvPr/>
        </p:nvGrpSpPr>
        <p:grpSpPr>
          <a:xfrm>
            <a:off x="5994496" y="1445728"/>
            <a:ext cx="3699628" cy="3882108"/>
            <a:chOff x="6478880" y="769756"/>
            <a:chExt cx="4069591" cy="4270319"/>
          </a:xfrm>
        </p:grpSpPr>
        <p:pic>
          <p:nvPicPr>
            <p:cNvPr id="6" name="グラフィックス 5" descr="おもちゃのサル">
              <a:extLst>
                <a:ext uri="{FF2B5EF4-FFF2-40B4-BE49-F238E27FC236}">
                  <a16:creationId xmlns:a16="http://schemas.microsoft.com/office/drawing/2014/main" id="{152552B4-A844-7167-E713-E88AAFD0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1537" y="2189005"/>
              <a:ext cx="1610369" cy="1610369"/>
            </a:xfrm>
            <a:prstGeom prst="rect">
              <a:avLst/>
            </a:prstGeom>
          </p:spPr>
        </p:pic>
        <p:pic>
          <p:nvPicPr>
            <p:cNvPr id="7" name="グラフィックス 6" descr="コンピューター 枠線">
              <a:extLst>
                <a:ext uri="{FF2B5EF4-FFF2-40B4-BE49-F238E27FC236}">
                  <a16:creationId xmlns:a16="http://schemas.microsoft.com/office/drawing/2014/main" id="{4732E335-D63D-AC18-3A72-4EC1C85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78880" y="1446387"/>
              <a:ext cx="3593688" cy="3593688"/>
            </a:xfrm>
            <a:prstGeom prst="rect">
              <a:avLst/>
            </a:prstGeom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2E88D4E8-DCCB-2E4C-476F-221C9BF650F1}"/>
                </a:ext>
              </a:extLst>
            </p:cNvPr>
            <p:cNvSpPr/>
            <p:nvPr/>
          </p:nvSpPr>
          <p:spPr>
            <a:xfrm>
              <a:off x="8026400" y="769756"/>
              <a:ext cx="2522071" cy="1042463"/>
            </a:xfrm>
            <a:prstGeom prst="wedgeEllipseCallout">
              <a:avLst>
                <a:gd name="adj1" fmla="val -31596"/>
                <a:gd name="adj2" fmla="val 785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>
                  <a:latin typeface="+mn-ea"/>
                </a:rPr>
                <a:t>MONKEY</a:t>
              </a:r>
              <a:r>
                <a:rPr kumimoji="1" lang="en-US" altLang="ja-JP" sz="1800"/>
                <a:t>!!</a:t>
              </a:r>
              <a:endParaRPr kumimoji="1"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/>
              <a:t>基礎演習</a:t>
            </a:r>
            <a:r>
              <a:rPr kumimoji="1" lang="en-US" altLang="ja-JP" sz="2800"/>
              <a:t>1</a:t>
            </a:r>
            <a:endParaRPr lang="en-US" altLang="ja-JP" sz="2800"/>
          </a:p>
          <a:p>
            <a:pPr lvl="1"/>
            <a:r>
              <a:rPr kumimoji="1" lang="en-US" altLang="ja-JP" sz="2400"/>
              <a:t>Google </a:t>
            </a:r>
            <a:r>
              <a:rPr kumimoji="1" lang="en-US" altLang="ja-JP" sz="2400" err="1"/>
              <a:t>Colab</a:t>
            </a:r>
            <a:r>
              <a:rPr kumimoji="1" lang="ja-JP" altLang="en-US" sz="2400"/>
              <a:t>と</a:t>
            </a:r>
            <a:r>
              <a:rPr kumimoji="1" lang="en-US" altLang="ja-JP" sz="2400" err="1"/>
              <a:t>Github</a:t>
            </a:r>
            <a:r>
              <a:rPr kumimoji="1" lang="ja-JP" altLang="en-US" sz="2400"/>
              <a:t>を使った演習</a:t>
            </a:r>
            <a:endParaRPr kumimoji="1" lang="en-US" altLang="ja-JP" sz="2400"/>
          </a:p>
          <a:p>
            <a:pPr lvl="1"/>
            <a:r>
              <a:rPr lang="en-US" altLang="ja-JP" sz="2400"/>
              <a:t>Python</a:t>
            </a:r>
            <a:r>
              <a:rPr lang="ja-JP" altLang="en-US" sz="2400"/>
              <a:t>、</a:t>
            </a:r>
            <a:r>
              <a:rPr lang="en-US" altLang="ja-JP" sz="2400"/>
              <a:t>AI</a:t>
            </a:r>
            <a:r>
              <a:rPr lang="ja-JP" altLang="en-US" sz="2400"/>
              <a:t>の試用</a:t>
            </a:r>
            <a:endParaRPr lang="en-US" altLang="ja-JP" sz="2400"/>
          </a:p>
          <a:p>
            <a:pPr lvl="1"/>
            <a:r>
              <a:rPr lang="ja-JP" altLang="en-US" sz="2400"/>
              <a:t>グループで教えあって</a:t>
            </a:r>
            <a:r>
              <a:rPr lang="en-US" altLang="ja-JP" sz="2400"/>
              <a:t>TA</a:t>
            </a:r>
            <a:r>
              <a:rPr lang="ja-JP" altLang="en-US" sz="2400"/>
              <a:t>の負担を減らそう</a:t>
            </a:r>
            <a:r>
              <a:rPr lang="en-US" altLang="ja-JP" sz="2400"/>
              <a:t>!</a:t>
            </a:r>
          </a:p>
          <a:p>
            <a:pPr lvl="1"/>
            <a:r>
              <a:rPr lang="ja-JP" altLang="en-US" sz="2400"/>
              <a:t>演習内容に不備があったら適宜修正しよう</a:t>
            </a:r>
            <a:r>
              <a:rPr lang="en-US" altLang="ja-JP" sz="2400"/>
              <a:t>!</a:t>
            </a:r>
            <a:endParaRPr kumimoji="1" lang="en-US" altLang="ja-JP" sz="2400"/>
          </a:p>
          <a:p>
            <a:pPr lvl="1"/>
            <a:r>
              <a:rPr lang="ja-JP" altLang="en-US" sz="2400" u="sng"/>
              <a:t>進捗の提出、レポート等は応用演習では行いません</a:t>
            </a:r>
            <a:r>
              <a:rPr lang="en-US" altLang="ja-JP" sz="2400" u="sng"/>
              <a:t>.</a:t>
            </a:r>
          </a:p>
          <a:p>
            <a:endParaRPr kumimoji="1" lang="en-US" altLang="ja-JP" sz="2800"/>
          </a:p>
          <a:p>
            <a:r>
              <a:rPr kumimoji="1" lang="en-US" altLang="ja-JP" sz="2800"/>
              <a:t>(</a:t>
            </a:r>
            <a:r>
              <a:rPr kumimoji="1" lang="ja-JP" altLang="en-US" sz="2800"/>
              <a:t>時間が余ったら</a:t>
            </a:r>
            <a:r>
              <a:rPr kumimoji="1" lang="en-US" altLang="ja-JP" sz="2800"/>
              <a:t>)</a:t>
            </a:r>
          </a:p>
          <a:p>
            <a:pPr lvl="1"/>
            <a:r>
              <a:rPr lang="ja-JP" altLang="en-US" sz="2400"/>
              <a:t>研究紹介の続き</a:t>
            </a:r>
            <a:endParaRPr lang="en-US" altLang="ja-JP" sz="2400"/>
          </a:p>
          <a:p>
            <a:pPr lvl="1"/>
            <a:r>
              <a:rPr kumimoji="1" lang="ja-JP" altLang="en-US" sz="2400"/>
              <a:t>基礎演習</a:t>
            </a:r>
            <a:r>
              <a:rPr kumimoji="1" lang="en-US" altLang="ja-JP" sz="2400"/>
              <a:t>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07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/>
              <a:t>応用演習の目標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/>
              <a:t>自分の研究テーマが</a:t>
            </a:r>
            <a:r>
              <a:rPr lang="ja-JP" altLang="en-US" sz="3200" u="sng"/>
              <a:t>決定する</a:t>
            </a:r>
            <a:endParaRPr lang="en-US" altLang="ja-JP" sz="3200" u="sng"/>
          </a:p>
          <a:p>
            <a:r>
              <a:rPr lang="ja-JP" altLang="en-US" b="0"/>
              <a:t>最終日に興味のあるテーマについて調査して発表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/>
              <a:t>研究背景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/>
              <a:t>研究の優位性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/>
              <a:t>簡単な方針等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/>
              <a:t>ppt</a:t>
            </a:r>
            <a:r>
              <a:rPr lang="ja-JP" altLang="en-US" b="0"/>
              <a:t>で発表資料作成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/>
              <a:t>5</a:t>
            </a:r>
            <a:r>
              <a:rPr lang="ja-JP" altLang="en-US" b="0"/>
              <a:t>分程度</a:t>
            </a:r>
            <a:endParaRPr lang="en-US" altLang="ja-JP" b="0"/>
          </a:p>
          <a:p>
            <a:endParaRPr lang="en-US" altLang="ja-JP" b="0"/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E404EC-4B1B-4D6F-BF9B-FEBB6034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19466" r="18774" b="18374"/>
          <a:stretch/>
        </p:blipFill>
        <p:spPr bwMode="auto">
          <a:xfrm>
            <a:off x="1165889" y="3437591"/>
            <a:ext cx="2556109" cy="15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9E4F14-FC11-5D8D-3B99-FF7BB63A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Google </a:t>
            </a:r>
            <a:r>
              <a:rPr kumimoji="1" lang="en-US" altLang="ja-JP" err="1"/>
              <a:t>Colab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B5C1D-055C-5503-CB50-995FCC54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60"/>
            <a:ext cx="10165497" cy="114851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i="0" dirty="0">
                <a:effectLst/>
                <a:latin typeface="+mj-ea"/>
                <a:ea typeface="+mj-ea"/>
              </a:rPr>
              <a:t>Google </a:t>
            </a:r>
            <a:r>
              <a:rPr lang="en-US" altLang="ja-JP" sz="2000" i="0" dirty="0" err="1">
                <a:effectLst/>
                <a:latin typeface="+mj-ea"/>
                <a:ea typeface="+mj-ea"/>
              </a:rPr>
              <a:t>Colab</a:t>
            </a:r>
            <a:r>
              <a:rPr lang="ja-JP" altLang="en-US" sz="2000" i="0">
                <a:effectLst/>
                <a:latin typeface="+mj-ea"/>
                <a:ea typeface="+mj-ea"/>
              </a:rPr>
              <a:t>（グーグル・コラボ）は、</a:t>
            </a:r>
            <a:r>
              <a:rPr lang="en-US" altLang="ja-JP" sz="2000" i="0" dirty="0">
                <a:effectLst/>
                <a:latin typeface="+mj-ea"/>
                <a:ea typeface="+mj-ea"/>
              </a:rPr>
              <a:t>Google</a:t>
            </a:r>
            <a:r>
              <a:rPr lang="ja-JP" altLang="en-US" sz="2000" i="0">
                <a:effectLst/>
                <a:latin typeface="+mj-ea"/>
                <a:ea typeface="+mj-ea"/>
              </a:rPr>
              <a:t>が無料で提供している機械学習の教育や研究用の開発環境</a:t>
            </a:r>
            <a:r>
              <a:rPr lang="en-US" altLang="ja-JP" sz="2000" dirty="0">
                <a:latin typeface="+mj-ea"/>
                <a:ea typeface="+mj-ea"/>
              </a:rPr>
              <a:t>. Google</a:t>
            </a:r>
            <a:r>
              <a:rPr lang="ja-JP" altLang="en-US" sz="2000">
                <a:latin typeface="+mj-ea"/>
                <a:ea typeface="+mj-ea"/>
              </a:rPr>
              <a:t>アカウント、ブラウザ、インターネットがあれば、誰でも簡単に機械学習や深層学習を始めることが可能</a:t>
            </a:r>
            <a:r>
              <a:rPr lang="en-US" altLang="ja-JP" sz="2000" dirty="0">
                <a:latin typeface="+mj-ea"/>
                <a:ea typeface="+mj-ea"/>
              </a:rPr>
              <a:t>.</a:t>
            </a:r>
            <a:endParaRPr kumimoji="1" lang="ja-JP" altLang="en-US" sz="2000">
              <a:latin typeface="+mj-ea"/>
              <a:ea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E87FC9-CEA3-9536-2B02-492DA38B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4EE8737-7EF1-4A36-17D7-D85BD038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78" y="2487660"/>
            <a:ext cx="6198127" cy="4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18A53-8E99-06A1-7332-64186060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研究室に配属されたら</a:t>
            </a:r>
            <a:r>
              <a:rPr lang="en-US" altLang="ja-JP"/>
              <a:t>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529CFA-41D2-EC75-F9F9-BB8F5683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712766"/>
            <a:ext cx="10391209" cy="1114106"/>
          </a:xfrm>
        </p:spPr>
        <p:txBody>
          <a:bodyPr/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r>
              <a:rPr kumimoji="1" lang="ja-JP" altLang="en-US"/>
              <a:t>も使えますが、主に、</a:t>
            </a:r>
            <a:r>
              <a:rPr kumimoji="1" lang="en-US" altLang="ja-JP" dirty="0"/>
              <a:t>Anaconda</a:t>
            </a:r>
            <a:r>
              <a:rPr kumimoji="1" lang="ja-JP" altLang="en-US"/>
              <a:t>をインストールします</a:t>
            </a:r>
            <a:r>
              <a:rPr kumimoji="1" lang="en-US" altLang="ja-JP" dirty="0"/>
              <a:t>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1BD02D-6804-1290-E787-CA567817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20DAA-1BAC-FD34-14B6-89334B79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8" y="4338468"/>
            <a:ext cx="2596368" cy="13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spyder ロゴ」の画像検索結果">
            <a:extLst>
              <a:ext uri="{FF2B5EF4-FFF2-40B4-BE49-F238E27FC236}">
                <a16:creationId xmlns:a16="http://schemas.microsoft.com/office/drawing/2014/main" id="{49034626-C235-072F-2396-AF5C2C7A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57" y="4488679"/>
            <a:ext cx="2383453" cy="11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79D5A5-C790-643D-9C3C-0C5C81C86B3D}"/>
              </a:ext>
            </a:extLst>
          </p:cNvPr>
          <p:cNvSpPr txBox="1"/>
          <p:nvPr/>
        </p:nvSpPr>
        <p:spPr>
          <a:xfrm>
            <a:off x="351118" y="2975289"/>
            <a:ext cx="56129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0" u="sng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ACACONDA</a:t>
            </a:r>
          </a:p>
          <a:p>
            <a:r>
              <a:rPr lang="ja-JP" altLang="ja-JP" sz="2000" b="1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データサイエンス</a:t>
            </a:r>
            <a:r>
              <a:rPr lang="ja-JP" altLang="ja-JP" sz="2000" b="0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に必要とされる各種ツールや</a:t>
            </a:r>
            <a:r>
              <a:rPr lang="ja-JP" altLang="ja-JP" sz="2000" b="1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ライブラリ</a:t>
            </a:r>
            <a:r>
              <a:rPr lang="ja-JP" altLang="en-US" sz="2000" b="1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が充実している</a:t>
            </a:r>
            <a:r>
              <a:rPr lang="ja-JP" altLang="ja-JP" sz="2000" b="0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Pythonの実行環境</a:t>
            </a:r>
            <a:r>
              <a:rPr lang="en-US" altLang="ja-JP" sz="2000" b="0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.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自分のパソコンにインストール</a:t>
            </a:r>
            <a:r>
              <a:rPr lang="en-US" altLang="ja-JP" sz="2000" b="0" i="0" u="none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.</a:t>
            </a:r>
            <a:endParaRPr lang="en-US" altLang="ja-JP" sz="20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C63496-40DD-1CBC-3234-115748BB3AB4}"/>
              </a:ext>
            </a:extLst>
          </p:cNvPr>
          <p:cNvSpPr txBox="1"/>
          <p:nvPr/>
        </p:nvSpPr>
        <p:spPr>
          <a:xfrm>
            <a:off x="6096000" y="2975289"/>
            <a:ext cx="55461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u="sng">
                <a:solidFill>
                  <a:srgbClr val="000000"/>
                </a:solidFill>
                <a:latin typeface="+mn-ea"/>
                <a:ea typeface="+mn-ea"/>
              </a:rPr>
              <a:t>Spyder</a:t>
            </a:r>
            <a:r>
              <a:rPr lang="en-US" altLang="ja-JP" sz="2400" b="1" i="0" u="sng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   </a:t>
            </a:r>
          </a:p>
          <a:p>
            <a:r>
              <a:rPr lang="en-US" altLang="ja-JP" sz="2000">
                <a:solidFill>
                  <a:srgbClr val="000000"/>
                </a:solidFill>
                <a:latin typeface="+mn-ea"/>
                <a:ea typeface="+mn-ea"/>
              </a:rPr>
              <a:t>Python</a:t>
            </a: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の科学用途のプログラミングのための</a:t>
            </a:r>
            <a:r>
              <a:rPr lang="en-US" altLang="ja-JP" sz="2000">
                <a:solidFill>
                  <a:srgbClr val="000000"/>
                </a:solidFill>
                <a:latin typeface="+mn-ea"/>
                <a:ea typeface="+mn-ea"/>
              </a:rPr>
              <a:t>IDE.</a:t>
            </a: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要するに簡単かつ効率的にプログラミングできるツール</a:t>
            </a:r>
            <a:r>
              <a:rPr lang="en-US" altLang="ja-JP" sz="200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endParaRPr lang="en-US" altLang="ja-JP" sz="2000" i="0" strike="noStrike">
              <a:solidFill>
                <a:srgbClr val="000000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780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0EAE7-2137-80DD-7F7D-941645DB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(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補足</a:t>
            </a:r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)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環境構築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4E9ED-BFFE-B77B-686E-23C1E208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18421" cy="46098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+mn-lt"/>
              </a:rPr>
              <a:t>1. Anacondaのインストール</a:t>
            </a:r>
          </a:p>
          <a:p>
            <a:pPr marL="0" indent="0">
              <a:buNone/>
            </a:pPr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  <a:p>
            <a:pPr marL="0" indent="0">
              <a:buNone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+mn-lt"/>
              </a:rPr>
              <a:t>2. Pytorch(tensorflow)のインストール</a:t>
            </a:r>
          </a:p>
          <a:p>
            <a:pPr marL="0" indent="0">
              <a:buNone/>
            </a:pPr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  <a:p>
            <a:pPr marL="0" indent="0">
              <a:buNone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+mn-lt"/>
              </a:rPr>
              <a:t>3. Spyderの起動</a:t>
            </a:r>
          </a:p>
          <a:p>
            <a:pPr marL="0" indent="0">
              <a:buNone/>
            </a:pPr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  <a:p>
            <a:pPr marL="0" indent="0">
              <a:buNone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+mn-lt"/>
              </a:rPr>
              <a:t>↓ 環境設定手順のリンク↓ PyTorch環境設定と検索</a:t>
            </a:r>
          </a:p>
          <a:p>
            <a:pPr marL="0" indent="0">
              <a:buNone/>
            </a:pPr>
            <a:r>
              <a:rPr lang="ja-JP" sz="2400" b="0">
                <a:latin typeface="Meiryo"/>
                <a:ea typeface="Meiryo"/>
                <a:cs typeface="+mn-lt"/>
                <a:hlinkClick r:id="rId2"/>
              </a:rPr>
              <a:t>http://aiweb.cs.ehime-u.ac.jp/~ninomiya/enpitpro/AIenvLinux.pdf</a:t>
            </a:r>
            <a:endParaRPr lang="ja-JP" altLang="en-US" sz="2400" b="0">
              <a:latin typeface="Meiryo"/>
              <a:ea typeface="Meiryo"/>
              <a:cs typeface="+mn-lt"/>
            </a:endParaRPr>
          </a:p>
          <a:p>
            <a:pPr marL="0" indent="0">
              <a:buNone/>
            </a:pPr>
            <a:r>
              <a:rPr lang="en-US" altLang="ja-JP" sz="2400" b="0">
                <a:latin typeface="Meiryo"/>
                <a:ea typeface="Meiryo"/>
                <a:cs typeface="+mn-lt"/>
                <a:hlinkClick r:id="rId3"/>
              </a:rPr>
              <a:t>http://aiweb.cs.ehime-u.ac.jp/~ninomiya/enpitpro/AIenvWindows.pdf</a:t>
            </a:r>
          </a:p>
          <a:p>
            <a:pPr marL="0" indent="0">
              <a:buNone/>
            </a:pPr>
            <a:r>
              <a:rPr lang="en-US" altLang="ja-JP" sz="2400" b="0">
                <a:ea typeface="+mn-lt"/>
                <a:cs typeface="+mn-lt"/>
                <a:hlinkClick r:id="rId4"/>
              </a:rPr>
              <a:t>http://aiweb.cs.ehime-u.ac.jp/~ninomiya/enpitpro/AIenvMac.pdf</a:t>
            </a:r>
            <a:r>
              <a:rPr lang="en-US" altLang="ja-JP" sz="2400" b="0">
                <a:ea typeface="+mn-lt"/>
                <a:cs typeface="+mn-lt"/>
              </a:rPr>
              <a:t> </a:t>
            </a:r>
            <a:endParaRPr lang="ja-JP" sz="2400" b="0"/>
          </a:p>
          <a:p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  <a:p>
            <a:pPr marL="0" indent="0">
              <a:buNone/>
            </a:pPr>
            <a:endParaRPr lang="en-US" altLang="ja-JP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BE1B1B-880E-A98A-1F2C-0B901EF7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応用演習</a:t>
            </a:r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</a:rPr>
              <a:t>2022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73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0EAE7-2137-80DD-7F7D-941645DB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(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補足</a:t>
            </a:r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)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Calibri Light"/>
              </a:rPr>
              <a:t>環境構築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4E9ED-BFFE-B77B-686E-23C1E208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19" y="1216639"/>
            <a:ext cx="10515600" cy="4791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altLang="ja-JP">
              <a:latin typeface="Meiryo"/>
              <a:ea typeface="Meiryo"/>
            </a:endParaRPr>
          </a:p>
          <a:p>
            <a:r>
              <a:rPr lang="en-US" altLang="ja-JP" sz="2800">
                <a:latin typeface="Meiryo"/>
                <a:ea typeface="Meiryo"/>
                <a:cs typeface="+mn-lt"/>
              </a:rPr>
              <a:t>”</a:t>
            </a:r>
            <a:r>
              <a:rPr lang="en-US" altLang="ja-JP" sz="2800" err="1">
                <a:solidFill>
                  <a:srgbClr val="FF0000"/>
                </a:solidFill>
                <a:latin typeface="Meiryo"/>
                <a:ea typeface="Meiryo"/>
                <a:cs typeface="+mn-lt"/>
              </a:rPr>
              <a:t>PyTorch</a:t>
            </a:r>
            <a:r>
              <a:rPr lang="ja-JP" altLang="en-US" sz="2800">
                <a:solidFill>
                  <a:srgbClr val="FF0000"/>
                </a:solidFill>
                <a:latin typeface="Meiryo"/>
                <a:ea typeface="Meiryo"/>
                <a:cs typeface="+mn-lt"/>
              </a:rPr>
              <a:t>環境設定(Windows or Linux or Mac)</a:t>
            </a:r>
            <a:r>
              <a:rPr lang="ja-JP" altLang="en-US" sz="2800">
                <a:latin typeface="Meiryo"/>
                <a:ea typeface="Meiryo"/>
                <a:cs typeface="+mn-lt"/>
              </a:rPr>
              <a:t>”で検索</a:t>
            </a:r>
            <a:endParaRPr lang="en-US" altLang="ja-JP" sz="2800">
              <a:latin typeface="Meiryo"/>
              <a:ea typeface="Meiryo"/>
              <a:cs typeface="+mn-lt"/>
            </a:endParaRPr>
          </a:p>
          <a:p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  <a:cs typeface="Calibri"/>
              </a:rPr>
              <a:t>愛媛大学の分かりやすいスライドがでてきます。</a:t>
            </a:r>
          </a:p>
          <a:p>
            <a:pPr marL="0" indent="0">
              <a:buNone/>
            </a:pPr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Calibri"/>
              </a:rPr>
              <a:t>スライドに沿ってインストール</a:t>
            </a:r>
          </a:p>
          <a:p>
            <a:r>
              <a:rPr lang="ja-JP" altLang="en-US" sz="2400">
                <a:latin typeface="Meiryo"/>
                <a:ea typeface="Meiryo"/>
                <a:cs typeface="Calibri"/>
              </a:rPr>
              <a:t>Ancondaのインストール</a:t>
            </a:r>
            <a:endParaRPr lang="ja-JP" altLang="en-US" sz="2400">
              <a:latin typeface="Meiryo" panose="020B0604030504040204" pitchFamily="34" charset="-128"/>
              <a:ea typeface="Meiryo" panose="020B0604030504040204" pitchFamily="34" charset="-128"/>
              <a:cs typeface="Calibri"/>
            </a:endParaRPr>
          </a:p>
          <a:p>
            <a:r>
              <a:rPr lang="ja-JP" altLang="en-US" sz="2400">
                <a:latin typeface="Meiryo"/>
                <a:ea typeface="Meiryo"/>
                <a:cs typeface="Calibri"/>
              </a:rPr>
              <a:t>PyTorchのインストール</a:t>
            </a:r>
          </a:p>
          <a:p>
            <a:r>
              <a:rPr lang="ja-JP" altLang="en-US" sz="2400">
                <a:latin typeface="Meiryo"/>
                <a:ea typeface="Meiryo"/>
                <a:cs typeface="Calibri"/>
              </a:rPr>
              <a:t>Spyderの起動まで確認する</a:t>
            </a:r>
          </a:p>
          <a:p>
            <a:r>
              <a:rPr lang="ja-JP" altLang="en-US" sz="2400">
                <a:latin typeface="Meiryo"/>
                <a:ea typeface="Meiryo"/>
                <a:cs typeface="Calibri"/>
              </a:rPr>
              <a:t>(Spyder日本語設定はやらなくていい)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BE1B1B-880E-A98A-1F2C-0B901EF7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応用演習</a:t>
            </a:r>
            <a:r>
              <a:rPr lang="en-US" altLang="ja-JP">
                <a:latin typeface="Meiryo" panose="020B0604030504040204" pitchFamily="34" charset="-128"/>
                <a:ea typeface="Meiryo" panose="020B0604030504040204" pitchFamily="34" charset="-128"/>
              </a:rPr>
              <a:t>2022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3EA866-CF31-7262-4177-AA2380E9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61" y="3612436"/>
            <a:ext cx="3744044" cy="22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F09E6-4370-A86E-5B4A-143BDB4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 </a:t>
            </a:r>
            <a:r>
              <a:rPr kumimoji="1" lang="ja-JP" altLang="en-US"/>
              <a:t>使用方法</a:t>
            </a:r>
            <a:r>
              <a:rPr kumimoji="1" lang="en-US" altLang="ja-JP" dirty="0"/>
              <a:t>①</a:t>
            </a:r>
            <a:endParaRPr kumimoji="1" lang="ja-JP" altLang="en-US"/>
          </a:p>
        </p:txBody>
      </p:sp>
      <p:pic>
        <p:nvPicPr>
          <p:cNvPr id="6" name="コンテンツ プレースホルダー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50F9337-50CA-8E3E-3F24-C71744ADA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7"/>
          <a:stretch/>
        </p:blipFill>
        <p:spPr>
          <a:xfrm>
            <a:off x="674810" y="2079521"/>
            <a:ext cx="4032214" cy="402503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B6C24-98F8-A6DD-64F6-3FB724FF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006274-E6F7-1366-C178-69EBFEA3F06D}"/>
              </a:ext>
            </a:extLst>
          </p:cNvPr>
          <p:cNvSpPr/>
          <p:nvPr/>
        </p:nvSpPr>
        <p:spPr>
          <a:xfrm>
            <a:off x="798963" y="5045034"/>
            <a:ext cx="390806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189FE2-EA14-CC4D-17D1-F121357D26CB}"/>
              </a:ext>
            </a:extLst>
          </p:cNvPr>
          <p:cNvSpPr txBox="1"/>
          <p:nvPr/>
        </p:nvSpPr>
        <p:spPr>
          <a:xfrm>
            <a:off x="612020" y="170365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latin typeface="+mn-ea"/>
                <a:ea typeface="+mn-ea"/>
              </a:rPr>
              <a:t>“Google </a:t>
            </a:r>
            <a:r>
              <a:rPr kumimoji="1" lang="en-US" altLang="ja-JP" sz="1800" b="1" dirty="0" err="1">
                <a:latin typeface="+mn-ea"/>
                <a:ea typeface="+mn-ea"/>
              </a:rPr>
              <a:t>Colab</a:t>
            </a:r>
            <a:r>
              <a:rPr kumimoji="1" lang="en-US" altLang="ja-JP" sz="1800" b="1" dirty="0">
                <a:latin typeface="+mn-ea"/>
                <a:ea typeface="+mn-ea"/>
              </a:rPr>
              <a:t>”</a:t>
            </a:r>
            <a:r>
              <a:rPr kumimoji="1" lang="ja-JP" altLang="en-US" sz="1800" b="1">
                <a:latin typeface="+mn-ea"/>
                <a:ea typeface="+mn-ea"/>
              </a:rPr>
              <a:t>で検索</a:t>
            </a:r>
            <a:endParaRPr kumimoji="1" lang="ja-JP" altLang="en-US" sz="1800" b="1" dirty="0">
              <a:latin typeface="+mn-ea"/>
              <a:ea typeface="+mn-ea"/>
            </a:endParaRPr>
          </a:p>
        </p:txBody>
      </p:sp>
      <p:pic>
        <p:nvPicPr>
          <p:cNvPr id="10" name="図 9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D89060F8-CB3C-CAE1-CB5F-AA46A2A90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6" b="76249"/>
          <a:stretch/>
        </p:blipFill>
        <p:spPr>
          <a:xfrm>
            <a:off x="5283902" y="1846369"/>
            <a:ext cx="2522451" cy="170128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BAFB04-8244-ACE1-B499-58FCD4482586}"/>
              </a:ext>
            </a:extLst>
          </p:cNvPr>
          <p:cNvSpPr/>
          <p:nvPr/>
        </p:nvSpPr>
        <p:spPr>
          <a:xfrm>
            <a:off x="6565335" y="1933567"/>
            <a:ext cx="1132027" cy="469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EADDEF3B-3733-49A3-264F-CE893E768A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63544" r="67075" b="7235"/>
          <a:stretch/>
        </p:blipFill>
        <p:spPr>
          <a:xfrm>
            <a:off x="5283902" y="4145425"/>
            <a:ext cx="2494238" cy="170128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3F43A7-E9B8-95CA-F0ED-D550767168E5}"/>
              </a:ext>
            </a:extLst>
          </p:cNvPr>
          <p:cNvSpPr/>
          <p:nvPr/>
        </p:nvSpPr>
        <p:spPr>
          <a:xfrm>
            <a:off x="5667016" y="5109996"/>
            <a:ext cx="1823141" cy="426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4E0030-ED06-2288-6F6E-0DC0000EF0D4}"/>
              </a:ext>
            </a:extLst>
          </p:cNvPr>
          <p:cNvSpPr txBox="1"/>
          <p:nvPr/>
        </p:nvSpPr>
        <p:spPr>
          <a:xfrm>
            <a:off x="7848323" y="2096848"/>
            <a:ext cx="351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+mn-ea"/>
                <a:ea typeface="+mn-ea"/>
              </a:rPr>
              <a:t>Google</a:t>
            </a:r>
            <a:r>
              <a:rPr kumimoji="1" lang="ja-JP" altLang="en-US" sz="1800" b="1">
                <a:latin typeface="+mn-ea"/>
                <a:ea typeface="+mn-ea"/>
              </a:rPr>
              <a:t>アカウントにログインしていない場合はログイン</a:t>
            </a:r>
            <a:endParaRPr kumimoji="1" lang="en-US" altLang="ja-JP" sz="1800" b="1" dirty="0">
              <a:latin typeface="+mn-ea"/>
              <a:ea typeface="+mn-ea"/>
            </a:endParaRPr>
          </a:p>
          <a:p>
            <a:endParaRPr lang="en-US" altLang="ja-JP" sz="1800" b="1" dirty="0">
              <a:latin typeface="+mn-ea"/>
              <a:ea typeface="+mn-ea"/>
            </a:endParaRPr>
          </a:p>
          <a:p>
            <a:r>
              <a:rPr lang="ja-JP" altLang="en-US" sz="1800" b="1">
                <a:latin typeface="+mn-ea"/>
                <a:ea typeface="+mn-ea"/>
              </a:rPr>
              <a:t>　</a:t>
            </a:r>
            <a:r>
              <a:rPr lang="en-US" altLang="ja-JP" sz="1800" b="1" dirty="0">
                <a:latin typeface="+mn-ea"/>
                <a:ea typeface="+mn-ea"/>
              </a:rPr>
              <a:t>→Google</a:t>
            </a:r>
            <a:r>
              <a:rPr lang="ja-JP" altLang="en-US" sz="1800" b="1">
                <a:latin typeface="+mn-ea"/>
                <a:ea typeface="+mn-ea"/>
              </a:rPr>
              <a:t>アカウントが必要</a:t>
            </a:r>
            <a:endParaRPr kumimoji="1" lang="ja-JP" altLang="en-US" sz="1800" b="1" dirty="0">
              <a:latin typeface="+mn-ea"/>
              <a:ea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FA5FE3-A5A7-FCEC-E1C3-E6C4F8D906FC}"/>
              </a:ext>
            </a:extLst>
          </p:cNvPr>
          <p:cNvSpPr txBox="1"/>
          <p:nvPr/>
        </p:nvSpPr>
        <p:spPr>
          <a:xfrm>
            <a:off x="7778139" y="476051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b="1">
                <a:latin typeface="+mn-ea"/>
                <a:ea typeface="+mn-ea"/>
              </a:rPr>
              <a:t>「＋ノートブックを新規作成」</a:t>
            </a:r>
            <a:endParaRPr lang="en-US" altLang="ja-JP" sz="1800" b="1" dirty="0">
              <a:latin typeface="+mn-ea"/>
              <a:ea typeface="+mn-ea"/>
            </a:endParaRPr>
          </a:p>
          <a:p>
            <a:r>
              <a:rPr kumimoji="1" lang="ja-JP" altLang="en-US" sz="1800" b="1">
                <a:latin typeface="+mn-ea"/>
                <a:ea typeface="+mn-ea"/>
              </a:rPr>
              <a:t>　をクリック</a:t>
            </a:r>
            <a:endParaRPr kumimoji="1" lang="en-US" altLang="ja-JP" sz="1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5129022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8808</TotalTime>
  <Words>857</Words>
  <Application>Microsoft Macintosh PowerPoint</Application>
  <PresentationFormat>ワイド画面</PresentationFormat>
  <Paragraphs>141</Paragraphs>
  <Slides>17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メイリオ</vt:lpstr>
      <vt:lpstr>メイリオ</vt:lpstr>
      <vt:lpstr>游ゴシック</vt:lpstr>
      <vt:lpstr>Arial</vt:lpstr>
      <vt:lpstr>Source Sans Pro</vt:lpstr>
      <vt:lpstr>Times New Roman</vt:lpstr>
      <vt:lpstr>Verdana</vt:lpstr>
      <vt:lpstr>Wingdings</vt:lpstr>
      <vt:lpstr>Rits</vt:lpstr>
      <vt:lpstr>2023年度-応用演習2</vt:lpstr>
      <vt:lpstr>基礎実習スケジュール</vt:lpstr>
      <vt:lpstr>今日の内容</vt:lpstr>
      <vt:lpstr>応用演習の目標</vt:lpstr>
      <vt:lpstr>Google Colab</vt:lpstr>
      <vt:lpstr>研究室に配属されたら…</vt:lpstr>
      <vt:lpstr>(補足)環境構築</vt:lpstr>
      <vt:lpstr>(補足)環境構築</vt:lpstr>
      <vt:lpstr>Google Colab 使用方法①</vt:lpstr>
      <vt:lpstr>Google Colab 使用方法②</vt:lpstr>
      <vt:lpstr>GitHubとは</vt:lpstr>
      <vt:lpstr>活動内容について</vt:lpstr>
      <vt:lpstr>演習内容</vt:lpstr>
      <vt:lpstr>手順</vt:lpstr>
      <vt:lpstr>Google Colab諸注意</vt:lpstr>
      <vt:lpstr>Pythonの良いところ</vt:lpstr>
      <vt:lpstr>アンケート/次回予定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7</cp:revision>
  <dcterms:created xsi:type="dcterms:W3CDTF">2023-11-14T06:57:22Z</dcterms:created>
  <dcterms:modified xsi:type="dcterms:W3CDTF">2023-11-27T06:58:51Z</dcterms:modified>
</cp:coreProperties>
</file>