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2" r:id="rId3"/>
    <p:sldId id="277" r:id="rId4"/>
    <p:sldId id="259" r:id="rId5"/>
    <p:sldId id="271" r:id="rId6"/>
    <p:sldId id="276" r:id="rId7"/>
    <p:sldId id="278" r:id="rId8"/>
    <p:sldId id="266" r:id="rId9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D7EEA-0596-FF6C-0882-BA2E58B6244E}" v="6" dt="2023-12-18T06:45:51.607"/>
    <p1510:client id="{800B7BFF-F4A9-4D40-A9ED-430F666A9F50}" v="1" dt="2023-12-18T07:06:18.062"/>
    <p1510:client id="{A245ED24-A702-1BFC-3852-85CF519160D4}" v="26" dt="2023-12-18T06:55:55.729"/>
    <p1510:client id="{AD5CB49B-A039-AB66-FB6E-2352B8E5B25A}" v="100" dt="2023-12-18T07:02:44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9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24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4ECE6-28CA-4CD3-ABF1-C6C4CF41A3F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05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9F22014-F2CC-4B09-AF83-83A8F5E4274A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C312E50-3471-46D8-B968-D00F899F1DC8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B8F5AB7-5034-4BBE-B2A3-23A9591E78A3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2023/12/18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cCZwh0MB8txkFgIlFifi5vQm1Tk9F7g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0097fx/2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メイリオ"/>
                <a:ea typeface="メイリオ"/>
              </a:rPr>
              <a:t>2023</a:t>
            </a:r>
            <a:r>
              <a:rPr kumimoji="1" lang="ja-JP" altLang="en-US">
                <a:latin typeface="メイリオ"/>
                <a:ea typeface="メイリオ"/>
              </a:rPr>
              <a:t>年度</a:t>
            </a:r>
            <a:r>
              <a:rPr kumimoji="1" lang="en-US" altLang="ja-JP" dirty="0">
                <a:latin typeface="メイリオ"/>
                <a:ea typeface="メイリオ"/>
              </a:rPr>
              <a:t>-</a:t>
            </a:r>
            <a:r>
              <a:rPr kumimoji="1" lang="ja-JP" altLang="en-US">
                <a:latin typeface="メイリオ"/>
                <a:ea typeface="メイリオ"/>
              </a:rPr>
              <a:t>応用演習</a:t>
            </a:r>
            <a:r>
              <a:rPr lang="en-US" altLang="ja-JP" dirty="0">
                <a:latin typeface="メイリオ"/>
                <a:ea typeface="メイリオ"/>
              </a:rPr>
              <a:t>5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メイリオ"/>
                <a:ea typeface="メイリオ"/>
              </a:rPr>
              <a:t>知的高性能研究室</a:t>
            </a:r>
            <a:endParaRPr kumimoji="1" lang="en-US" altLang="ja-JP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先輩の研究紹介</a:t>
            </a:r>
            <a:endParaRPr lang="en-US" altLang="ja-JP" sz="2800" dirty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dirty="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研究体験 </a:t>
            </a:r>
            <a:r>
              <a:rPr lang="en-US" altLang="ja-JP" sz="2800" dirty="0">
                <a:latin typeface="メイリオ"/>
                <a:ea typeface="メイリオ"/>
              </a:rPr>
              <a:t>(1</a:t>
            </a:r>
            <a:r>
              <a:rPr lang="ja-JP" altLang="en-US" sz="2800">
                <a:latin typeface="メイリオ"/>
                <a:ea typeface="メイリオ"/>
              </a:rPr>
              <a:t>回目</a:t>
            </a:r>
            <a:r>
              <a:rPr lang="en-US" altLang="ja-JP" sz="2800" dirty="0">
                <a:latin typeface="メイリオ"/>
                <a:ea typeface="メイリオ"/>
              </a:rPr>
              <a:t>)</a:t>
            </a:r>
          </a:p>
          <a:p>
            <a:pPr lvl="1">
              <a:buFont typeface="システムフォント（レギュラー）"/>
              <a:buChar char="-"/>
            </a:pPr>
            <a:r>
              <a:rPr lang="ja-JP" altLang="en-US" sz="2400">
                <a:latin typeface="メイリオ"/>
                <a:ea typeface="メイリオ"/>
              </a:rPr>
              <a:t>グループで</a:t>
            </a:r>
            <a:r>
              <a:rPr lang="en-US" altLang="ja-JP" sz="2400" dirty="0">
                <a:latin typeface="メイリオ"/>
                <a:ea typeface="メイリオ"/>
              </a:rPr>
              <a:t>CNN</a:t>
            </a:r>
            <a:r>
              <a:rPr lang="ja-JP" altLang="en-US" sz="2400">
                <a:latin typeface="メイリオ"/>
                <a:ea typeface="メイリオ"/>
              </a:rPr>
              <a:t>を構築・学習</a:t>
            </a:r>
            <a:endParaRPr lang="en-US" altLang="ja-JP" sz="2400" dirty="0">
              <a:latin typeface="メイリオ"/>
              <a:ea typeface="メイリオ"/>
            </a:endParaRPr>
          </a:p>
          <a:p>
            <a:pPr lvl="1">
              <a:buFont typeface="システムフォント（レギュラー）"/>
              <a:buChar char="-"/>
            </a:pPr>
            <a:r>
              <a:rPr lang="ja-JP" altLang="en-US" sz="2400">
                <a:latin typeface="メイリオ"/>
                <a:ea typeface="メイリオ"/>
              </a:rPr>
              <a:t>（</a:t>
            </a:r>
            <a:r>
              <a:rPr lang="en-US" altLang="ja-JP" sz="2400" dirty="0">
                <a:latin typeface="メイリオ"/>
                <a:ea typeface="メイリオ"/>
              </a:rPr>
              <a:t>CNN</a:t>
            </a:r>
            <a:r>
              <a:rPr lang="ja-JP" altLang="en-US" sz="2400">
                <a:latin typeface="メイリオ"/>
                <a:ea typeface="メイリオ"/>
              </a:rPr>
              <a:t>の軽量化）</a:t>
            </a:r>
            <a:endParaRPr lang="en-US" altLang="ja-JP" sz="2400" dirty="0">
              <a:latin typeface="メイリオ"/>
              <a:ea typeface="メイリオ"/>
            </a:endParaRPr>
          </a:p>
          <a:p>
            <a:pPr lvl="1">
              <a:buFont typeface="システムフォント（レギュラー）"/>
              <a:buChar char="-"/>
            </a:pPr>
            <a:endParaRPr lang="en-US" altLang="ja-JP" sz="2400" dirty="0">
              <a:latin typeface="メイリオ"/>
              <a:ea typeface="メイリオ"/>
            </a:endParaRPr>
          </a:p>
          <a:p>
            <a:pPr lvl="1">
              <a:buFont typeface="システムフォント（レギュラー）"/>
              <a:buChar char="-"/>
            </a:pPr>
            <a:endParaRPr lang="en-US" altLang="ja-JP" sz="2400" dirty="0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グラフィックス 4" descr="コンピューター 単色塗りつぶし">
            <a:extLst>
              <a:ext uri="{FF2B5EF4-FFF2-40B4-BE49-F238E27FC236}">
                <a16:creationId xmlns:a16="http://schemas.microsoft.com/office/drawing/2014/main" id="{F0349D5B-B38D-B1F4-4EF3-2A0F3BA0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6265" y="4218213"/>
            <a:ext cx="1472650" cy="1472650"/>
          </a:xfrm>
          <a:prstGeom prst="rect">
            <a:avLst/>
          </a:prstGeom>
        </p:spPr>
      </p:pic>
      <p:pic>
        <p:nvPicPr>
          <p:cNvPr id="8" name="グラフィックス 7" descr="人工知能 枠線">
            <a:extLst>
              <a:ext uri="{FF2B5EF4-FFF2-40B4-BE49-F238E27FC236}">
                <a16:creationId xmlns:a16="http://schemas.microsoft.com/office/drawing/2014/main" id="{28B6D76A-909A-3604-B718-902850040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8915" y="3713102"/>
            <a:ext cx="1005840" cy="100584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CE6BB0-138D-916B-5A1A-0F691501428F}"/>
              </a:ext>
            </a:extLst>
          </p:cNvPr>
          <p:cNvSpPr txBox="1"/>
          <p:nvPr/>
        </p:nvSpPr>
        <p:spPr>
          <a:xfrm>
            <a:off x="3426541" y="5589947"/>
            <a:ext cx="221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ハイエンド</a:t>
            </a:r>
            <a:r>
              <a:rPr lang="en-US" altLang="ja-JP" dirty="0">
                <a:latin typeface="+mn-ea"/>
                <a:ea typeface="+mn-ea"/>
              </a:rPr>
              <a:t>PC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CFAAD9-A3C6-E5E4-9069-288EB16B30DB}"/>
              </a:ext>
            </a:extLst>
          </p:cNvPr>
          <p:cNvSpPr txBox="1"/>
          <p:nvPr/>
        </p:nvSpPr>
        <p:spPr>
          <a:xfrm>
            <a:off x="5133846" y="3437341"/>
            <a:ext cx="127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構築</a:t>
            </a:r>
          </a:p>
        </p:txBody>
      </p:sp>
      <p:pic>
        <p:nvPicPr>
          <p:cNvPr id="13" name="グラフィックス 12" descr="コンピューター 単色塗りつぶし">
            <a:extLst>
              <a:ext uri="{FF2B5EF4-FFF2-40B4-BE49-F238E27FC236}">
                <a16:creationId xmlns:a16="http://schemas.microsoft.com/office/drawing/2014/main" id="{442205FE-44B1-E28B-9A8D-9282B7953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1692" y="4666551"/>
            <a:ext cx="755703" cy="755703"/>
          </a:xfrm>
          <a:prstGeom prst="rect">
            <a:avLst/>
          </a:prstGeom>
        </p:spPr>
      </p:pic>
      <p:pic>
        <p:nvPicPr>
          <p:cNvPr id="14" name="グラフィックス 13" descr="人工知能 枠線">
            <a:extLst>
              <a:ext uri="{FF2B5EF4-FFF2-40B4-BE49-F238E27FC236}">
                <a16:creationId xmlns:a16="http://schemas.microsoft.com/office/drawing/2014/main" id="{95ACF4AA-29BE-93A9-C887-F1AB36810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788" y="4238867"/>
            <a:ext cx="516155" cy="516155"/>
          </a:xfrm>
          <a:prstGeom prst="rect">
            <a:avLst/>
          </a:prstGeom>
        </p:spPr>
      </p:pic>
      <p:sp>
        <p:nvSpPr>
          <p:cNvPr id="15" name="矢印: 山形 16">
            <a:extLst>
              <a:ext uri="{FF2B5EF4-FFF2-40B4-BE49-F238E27FC236}">
                <a16:creationId xmlns:a16="http://schemas.microsoft.com/office/drawing/2014/main" id="{F0883C33-17E5-2DB6-7E5E-0FF032C219D2}"/>
              </a:ext>
            </a:extLst>
          </p:cNvPr>
          <p:cNvSpPr/>
          <p:nvPr/>
        </p:nvSpPr>
        <p:spPr>
          <a:xfrm>
            <a:off x="6625244" y="4374627"/>
            <a:ext cx="965668" cy="12153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F89B99-41C2-536B-9DFC-81D0F912C1E9}"/>
              </a:ext>
            </a:extLst>
          </p:cNvPr>
          <p:cNvSpPr txBox="1"/>
          <p:nvPr/>
        </p:nvSpPr>
        <p:spPr>
          <a:xfrm>
            <a:off x="6409823" y="4788863"/>
            <a:ext cx="152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AI</a:t>
            </a:r>
            <a:r>
              <a:rPr kumimoji="1" lang="ja-JP" altLang="en-US" dirty="0">
                <a:latin typeface="+mn-ea"/>
                <a:ea typeface="+mn-ea"/>
              </a:rPr>
              <a:t>軽量化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7D9B12-9153-FFE1-2322-4ACABDBF958B}"/>
              </a:ext>
            </a:extLst>
          </p:cNvPr>
          <p:cNvSpPr txBox="1"/>
          <p:nvPr/>
        </p:nvSpPr>
        <p:spPr>
          <a:xfrm>
            <a:off x="8029685" y="5306930"/>
            <a:ext cx="305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IoT,</a:t>
            </a:r>
          </a:p>
          <a:p>
            <a:r>
              <a:rPr kumimoji="1" lang="ja-JP" altLang="en-US" dirty="0">
                <a:latin typeface="+mn-ea"/>
                <a:ea typeface="+mn-ea"/>
              </a:rPr>
              <a:t>エッジデバイス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4BD220E-640B-2FD6-7A8C-FD94A9995FF1}"/>
              </a:ext>
            </a:extLst>
          </p:cNvPr>
          <p:cNvSpPr txBox="1"/>
          <p:nvPr/>
        </p:nvSpPr>
        <p:spPr>
          <a:xfrm>
            <a:off x="7563088" y="3595461"/>
            <a:ext cx="138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+mn-ea"/>
                <a:ea typeface="+mn-ea"/>
              </a:rPr>
              <a:t>tiny-ML, </a:t>
            </a:r>
          </a:p>
          <a:p>
            <a:r>
              <a:rPr kumimoji="1" lang="en-US" altLang="ja-JP" dirty="0">
                <a:latin typeface="+mn-ea"/>
                <a:ea typeface="+mn-ea"/>
              </a:rPr>
              <a:t>Edge AI</a:t>
            </a:r>
            <a:endParaRPr kumimoji="1" lang="ja-JP" altLang="en-US" dirty="0">
              <a:latin typeface="+mn-ea"/>
              <a:ea typeface="+mn-ea"/>
            </a:endParaRPr>
          </a:p>
        </p:txBody>
      </p:sp>
      <p:pic>
        <p:nvPicPr>
          <p:cNvPr id="19" name="グラフィックス 18" descr="タートルネックを着た眼鏡の男性">
            <a:extLst>
              <a:ext uri="{FF2B5EF4-FFF2-40B4-BE49-F238E27FC236}">
                <a16:creationId xmlns:a16="http://schemas.microsoft.com/office/drawing/2014/main" id="{A6DB4BB8-90CD-8071-4AB0-A07127C22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274291" y="4168178"/>
            <a:ext cx="884775" cy="1190544"/>
          </a:xfrm>
          <a:prstGeom prst="rect">
            <a:avLst/>
          </a:prstGeom>
        </p:spPr>
      </p:pic>
      <p:sp>
        <p:nvSpPr>
          <p:cNvPr id="20" name="吹き出し: 円形 27">
            <a:extLst>
              <a:ext uri="{FF2B5EF4-FFF2-40B4-BE49-F238E27FC236}">
                <a16:creationId xmlns:a16="http://schemas.microsoft.com/office/drawing/2014/main" id="{5CE40562-BAEF-B417-2F68-D4344505D100}"/>
              </a:ext>
            </a:extLst>
          </p:cNvPr>
          <p:cNvSpPr/>
          <p:nvPr/>
        </p:nvSpPr>
        <p:spPr>
          <a:xfrm>
            <a:off x="9246714" y="3399764"/>
            <a:ext cx="836353" cy="661585"/>
          </a:xfrm>
          <a:prstGeom prst="wedgeEllipseCallout">
            <a:avLst>
              <a:gd name="adj1" fmla="val -43548"/>
              <a:gd name="adj2" fmla="val 727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3F58A742-3753-7B1C-3F94-22F5C6B3223F}"/>
              </a:ext>
            </a:extLst>
          </p:cNvPr>
          <p:cNvCxnSpPr>
            <a:cxnSpLocks/>
          </p:cNvCxnSpPr>
          <p:nvPr/>
        </p:nvCxnSpPr>
        <p:spPr>
          <a:xfrm flipH="1">
            <a:off x="9405901" y="4407345"/>
            <a:ext cx="796558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グラフィックス 21" descr="眉毛が 1 つだけの顔">
            <a:extLst>
              <a:ext uri="{FF2B5EF4-FFF2-40B4-BE49-F238E27FC236}">
                <a16:creationId xmlns:a16="http://schemas.microsoft.com/office/drawing/2014/main" id="{E63334EE-701C-8529-3307-157EE4741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2045" y="3539186"/>
            <a:ext cx="405689" cy="4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2FB9B-37D3-0C29-BB7F-B1E3BC26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今日の内容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ACF40A-289A-3FD9-7FE1-9D2EE933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E741B0-4643-4E9A-BD68-4A9EBF3B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/>
              <a:t>先輩の研究紹介</a:t>
            </a:r>
            <a:endParaRPr lang="en-US" altLang="ja-JP" sz="2800" dirty="0"/>
          </a:p>
          <a:p>
            <a:pPr lvl="1"/>
            <a:r>
              <a:rPr lang="ja-JP" altLang="en-US" sz="2000">
                <a:latin typeface="メイリオ"/>
                <a:ea typeface="メイリオ"/>
              </a:rPr>
              <a:t>深層学習による人の流れの検出(福坂)</a:t>
            </a:r>
            <a:endParaRPr lang="en-US" altLang="ja-JP" sz="2000">
              <a:latin typeface="メイリオ"/>
              <a:ea typeface="メイリオ"/>
            </a:endParaRPr>
          </a:p>
          <a:p>
            <a:pPr lvl="1"/>
            <a:r>
              <a:rPr lang="ja-JP" altLang="en-US" sz="2000">
                <a:latin typeface="メイリオ"/>
                <a:ea typeface="メイリオ"/>
              </a:rPr>
              <a:t>表情認識(林)</a:t>
            </a:r>
            <a:endParaRPr lang="en-US" altLang="ja-JP" sz="2000">
              <a:latin typeface="メイリオ"/>
              <a:ea typeface="メイリオ"/>
            </a:endParaRPr>
          </a:p>
          <a:p>
            <a:pPr lvl="1"/>
            <a:r>
              <a:rPr lang="ja-JP" altLang="en-US" sz="2000">
                <a:latin typeface="メイリオ"/>
                <a:ea typeface="メイリオ"/>
              </a:rPr>
              <a:t>異常検知・異常分類(尾野)</a:t>
            </a:r>
            <a:endParaRPr lang="en-US" altLang="ja-JP" sz="2000">
              <a:latin typeface="メイリオ"/>
              <a:ea typeface="メイリオ"/>
            </a:endParaRPr>
          </a:p>
          <a:p>
            <a:pPr lvl="1"/>
            <a:endParaRPr lang="en-US" altLang="ja-JP" sz="2000" b="0" dirty="0"/>
          </a:p>
          <a:p>
            <a:pPr marL="0" indent="0">
              <a:buNone/>
            </a:pPr>
            <a:r>
              <a:rPr lang="ja-JP" altLang="en-US" sz="2800">
                <a:latin typeface="メイリオ"/>
                <a:ea typeface="メイリオ"/>
              </a:rPr>
              <a:t>研究体験</a:t>
            </a:r>
            <a:r>
              <a:rPr lang="en-US" altLang="ja-JP" sz="2800">
                <a:latin typeface="メイリオ"/>
                <a:ea typeface="メイリオ"/>
              </a:rPr>
              <a:t>(1</a:t>
            </a:r>
            <a:r>
              <a:rPr lang="ja-JP" altLang="en-US" sz="2800">
                <a:latin typeface="メイリオ"/>
                <a:ea typeface="メイリオ"/>
              </a:rPr>
              <a:t>回目</a:t>
            </a:r>
            <a:r>
              <a:rPr lang="en-US" altLang="ja-JP" sz="2800">
                <a:latin typeface="メイリオ"/>
                <a:ea typeface="メイリオ"/>
              </a:rPr>
              <a:t>)</a:t>
            </a:r>
          </a:p>
          <a:p>
            <a:pPr lvl="1"/>
            <a:r>
              <a:rPr lang="en-US" altLang="ja-JP" sz="2400">
                <a:latin typeface="メイリオ"/>
                <a:ea typeface="メイリオ"/>
              </a:rPr>
              <a:t>CNN</a:t>
            </a:r>
            <a:r>
              <a:rPr lang="ja-JP" altLang="en-US" sz="2400">
                <a:latin typeface="メイリオ"/>
                <a:ea typeface="メイリオ"/>
              </a:rPr>
              <a:t>の構築・学習</a:t>
            </a:r>
            <a:endParaRPr lang="en-US" altLang="ja-JP" sz="2400">
              <a:latin typeface="メイリオ"/>
              <a:ea typeface="メイリオ"/>
            </a:endParaRPr>
          </a:p>
          <a:p>
            <a:pPr lvl="1"/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0632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/>
              <a:t>応用演習の目標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 dirty="0"/>
              <a:t>自分の研究テーマが</a:t>
            </a:r>
            <a:r>
              <a:rPr lang="ja-JP" altLang="en-US" sz="3200" u="sng" dirty="0"/>
              <a:t>決定する</a:t>
            </a:r>
            <a:endParaRPr lang="en-US" altLang="ja-JP" sz="3200" u="sng" dirty="0"/>
          </a:p>
          <a:p>
            <a:r>
              <a:rPr lang="ja-JP" altLang="en-US" b="0" dirty="0"/>
              <a:t>最終日に興味のあるテーマについて調査して発表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研究背景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研究の優位性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 dirty="0"/>
              <a:t>簡単な方針等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ppt</a:t>
            </a:r>
            <a:r>
              <a:rPr lang="ja-JP" altLang="en-US" b="0" dirty="0"/>
              <a:t>で発表資料作成</a:t>
            </a:r>
            <a:endParaRPr lang="en-US" altLang="ja-JP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 dirty="0"/>
              <a:t>5</a:t>
            </a:r>
            <a:r>
              <a:rPr lang="ja-JP" altLang="en-US" b="0" dirty="0"/>
              <a:t>分程度</a:t>
            </a:r>
            <a:endParaRPr lang="en-US" altLang="ja-JP" b="0" dirty="0"/>
          </a:p>
          <a:p>
            <a:endParaRPr lang="en-US" altLang="ja-JP" b="0" dirty="0"/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D58-7737-276C-78EA-F7C456D1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>
                <a:latin typeface="メイリオ"/>
                <a:ea typeface="メイリオ"/>
              </a:rPr>
              <a:t>演習内容</a:t>
            </a:r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78A7-408D-153B-DC2F-5C425F0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9862171" cy="442653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>
                <a:latin typeface="メイリオ"/>
                <a:ea typeface="メイリオ"/>
              </a:rPr>
              <a:t>CNN</a:t>
            </a:r>
            <a:r>
              <a:rPr lang="ja-JP" altLang="en-US" sz="2800">
                <a:latin typeface="メイリオ"/>
                <a:ea typeface="メイリオ"/>
              </a:rPr>
              <a:t>の構築・学習・軽量化</a:t>
            </a:r>
            <a:endParaRPr lang="en-US" altLang="ja-JP" sz="2800" dirty="0">
              <a:latin typeface="メイリオ"/>
              <a:ea typeface="メイリオ"/>
            </a:endParaRPr>
          </a:p>
          <a:p>
            <a:pPr lvl="1"/>
            <a:r>
              <a:rPr lang="en-US" altLang="ja-JP" sz="2400" b="0" dirty="0">
                <a:latin typeface="メイリオ"/>
                <a:ea typeface="メイリオ"/>
              </a:rPr>
              <a:t>Google </a:t>
            </a:r>
            <a:r>
              <a:rPr lang="en-US" altLang="ja-JP" sz="2400" b="0" dirty="0" err="1">
                <a:latin typeface="メイリオ"/>
                <a:ea typeface="メイリオ"/>
              </a:rPr>
              <a:t>Colab</a:t>
            </a:r>
            <a:r>
              <a:rPr lang="ja-JP" altLang="en-US" sz="2400" b="0">
                <a:latin typeface="メイリオ"/>
                <a:ea typeface="メイリオ"/>
              </a:rPr>
              <a:t>で</a:t>
            </a:r>
            <a:r>
              <a:rPr lang="en-US" altLang="ja-JP" sz="2400" b="0" dirty="0">
                <a:latin typeface="メイリオ"/>
                <a:ea typeface="メイリオ"/>
              </a:rPr>
              <a:t>AI</a:t>
            </a:r>
            <a:r>
              <a:rPr lang="ja-JP" altLang="en-US" sz="2400" b="0">
                <a:latin typeface="メイリオ"/>
                <a:ea typeface="メイリオ"/>
              </a:rPr>
              <a:t>の構築</a:t>
            </a:r>
            <a:r>
              <a:rPr lang="en-US" altLang="ja-JP" sz="2400" b="0" dirty="0">
                <a:latin typeface="メイリオ"/>
                <a:ea typeface="メイリオ"/>
              </a:rPr>
              <a:t>(</a:t>
            </a:r>
            <a:r>
              <a:rPr lang="ja-JP" altLang="en-US" sz="2400" b="0">
                <a:latin typeface="メイリオ"/>
                <a:ea typeface="メイリオ"/>
              </a:rPr>
              <a:t>ネットワーク設計、訓練</a:t>
            </a:r>
            <a:r>
              <a:rPr lang="en-US" altLang="ja-JP" sz="2400" b="0" dirty="0">
                <a:latin typeface="メイリオ"/>
                <a:ea typeface="メイリオ"/>
              </a:rPr>
              <a:t>)</a:t>
            </a:r>
          </a:p>
          <a:p>
            <a:pPr lvl="2" indent="-185420">
              <a:buFont typeface="システムフォント（レギュラー）"/>
              <a:buChar char="-"/>
            </a:pPr>
            <a:r>
              <a:rPr lang="ja-JP" altLang="en-US" sz="1800" b="0">
                <a:latin typeface="メイリオ"/>
                <a:ea typeface="メイリオ"/>
              </a:rPr>
              <a:t>手書き数字＋アルファベットのデータセット（</a:t>
            </a:r>
            <a:r>
              <a:rPr lang="en-US" altLang="ja-JP" sz="1800" b="0" dirty="0">
                <a:latin typeface="メイリオ"/>
                <a:ea typeface="メイリオ"/>
              </a:rPr>
              <a:t>EMNIST</a:t>
            </a:r>
            <a:r>
              <a:rPr lang="ja-JP" altLang="en-US" sz="1800" b="0">
                <a:latin typeface="メイリオ"/>
                <a:ea typeface="メイリオ"/>
              </a:rPr>
              <a:t>）の学習</a:t>
            </a:r>
            <a:endParaRPr lang="en-US" altLang="ja-JP" sz="1800" b="0" dirty="0">
              <a:latin typeface="メイリオ"/>
              <a:ea typeface="メイリオ"/>
            </a:endParaRPr>
          </a:p>
          <a:p>
            <a:pPr lvl="2" indent="-185420">
              <a:buFont typeface="システムフォント（レギュラー）"/>
              <a:buChar char="-"/>
            </a:pPr>
            <a:r>
              <a:rPr lang="ja-JP" altLang="en-US" sz="1800" b="0">
                <a:latin typeface="メイリオ"/>
                <a:ea typeface="メイリオ"/>
              </a:rPr>
              <a:t>画像サイズ</a:t>
            </a:r>
            <a:r>
              <a:rPr lang="en-US" altLang="ja-JP" sz="1800" b="0" dirty="0">
                <a:latin typeface="メイリオ"/>
                <a:ea typeface="メイリオ"/>
              </a:rPr>
              <a:t>100x100</a:t>
            </a:r>
            <a:r>
              <a:rPr lang="ja-JP" altLang="en-US" sz="1800" b="0">
                <a:latin typeface="メイリオ"/>
                <a:ea typeface="メイリオ"/>
              </a:rPr>
              <a:t>のグレースケール画像</a:t>
            </a:r>
            <a:endParaRPr lang="en-US" altLang="ja-JP" sz="1800" b="0" dirty="0">
              <a:latin typeface="メイリオ"/>
              <a:ea typeface="メイリオ"/>
            </a:endParaRPr>
          </a:p>
          <a:p>
            <a:pPr lvl="2" indent="-185420">
              <a:buFont typeface="システムフォント（レギュラー）"/>
              <a:buChar char="-"/>
            </a:pPr>
            <a:r>
              <a:rPr lang="ja-JP" altLang="en-US" sz="1800" b="0">
                <a:latin typeface="メイリオ"/>
                <a:ea typeface="メイリオ"/>
              </a:rPr>
              <a:t>先週の内容</a:t>
            </a:r>
            <a:r>
              <a:rPr lang="en-US" altLang="ja-JP" sz="1800" b="0" dirty="0">
                <a:latin typeface="メイリオ"/>
                <a:ea typeface="メイリオ"/>
              </a:rPr>
              <a:t>(CNN</a:t>
            </a:r>
            <a:r>
              <a:rPr lang="ja-JP" altLang="en-US" sz="1800" b="0">
                <a:latin typeface="メイリオ"/>
                <a:ea typeface="メイリオ"/>
              </a:rPr>
              <a:t>の実装</a:t>
            </a:r>
            <a:r>
              <a:rPr lang="en-US" altLang="ja-JP" sz="1800" b="0" dirty="0">
                <a:latin typeface="メイリオ"/>
                <a:ea typeface="メイリオ"/>
              </a:rPr>
              <a:t>)</a:t>
            </a:r>
            <a:r>
              <a:rPr lang="ja-JP" altLang="en-US" sz="1800" b="0">
                <a:latin typeface="メイリオ"/>
                <a:ea typeface="メイリオ"/>
              </a:rPr>
              <a:t>を参考にする</a:t>
            </a:r>
            <a:endParaRPr lang="en-US" altLang="ja-JP" sz="1800" b="0" dirty="0">
              <a:latin typeface="メイリオ"/>
              <a:ea typeface="メイリオ"/>
            </a:endParaRPr>
          </a:p>
          <a:p>
            <a:pPr lvl="2" indent="-185420">
              <a:buFont typeface="システムフォント（レギュラー）"/>
              <a:buChar char="-"/>
            </a:pPr>
            <a:endParaRPr lang="en-US" altLang="ja-JP" sz="1600" b="0" dirty="0"/>
          </a:p>
          <a:p>
            <a:pPr lvl="1"/>
            <a:r>
              <a:rPr lang="ja-JP" altLang="en-US" sz="2400" b="0"/>
              <a:t>モデルの軽量化（枝刈り）</a:t>
            </a:r>
            <a:endParaRPr lang="en-US" altLang="ja-JP" sz="2400" b="0" dirty="0"/>
          </a:p>
          <a:p>
            <a:pPr marL="180975" lvl="1" indent="0">
              <a:buNone/>
            </a:pPr>
            <a:r>
              <a:rPr lang="ja-JP" sz="2400" b="0">
                <a:latin typeface="メイリオ"/>
                <a:ea typeface="メイリオ"/>
                <a:hlinkClick r:id="rId2"/>
              </a:rPr>
              <a:t>https://colab.research.google.com/drive/1cCZwh0MB8txkFgIlFifi5vQm1Tk9F7gS</a:t>
            </a:r>
            <a:r>
              <a:rPr lang="ja-JP" sz="2400" b="0">
                <a:latin typeface="メイリオ"/>
                <a:ea typeface="メイリオ"/>
              </a:rPr>
              <a:t> </a:t>
            </a:r>
            <a:endParaRPr lang="ja-JP" sz="2400" b="0"/>
          </a:p>
          <a:p>
            <a:pPr marL="76835" indent="0">
              <a:buNone/>
            </a:pPr>
            <a:endParaRPr lang="en-US" altLang="ja-JP" sz="2800" b="0" dirty="0"/>
          </a:p>
          <a:p>
            <a:pPr marL="76835" indent="0">
              <a:buNone/>
            </a:pPr>
            <a:endParaRPr lang="en-US" altLang="ja-JP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668CE-D74B-ED4B-DE4A-0D5B47B2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77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B8F36-AD50-C8AE-E6FA-574A7B8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E76509-9FAD-F79A-C1ED-8F9AF6CF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r>
              <a:rPr lang="ja-JP" altLang="en-US" sz="3200"/>
              <a:t>下記のリンクにアクセス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b="0" dirty="0">
                <a:hlinkClick r:id="rId3"/>
              </a:rPr>
              <a:t>https://github.com/ri0097fx/2023</a:t>
            </a:r>
            <a:r>
              <a:rPr lang="ja-JP" altLang="en-US" sz="3200" b="0"/>
              <a:t>　</a:t>
            </a:r>
            <a:endParaRPr lang="en-US" altLang="ja-JP" sz="3200" b="0" dirty="0"/>
          </a:p>
          <a:p>
            <a:pPr marL="0" indent="0">
              <a:buNone/>
            </a:pPr>
            <a:endParaRPr lang="en-US" altLang="ja-JP" b="0" dirty="0"/>
          </a:p>
          <a:p>
            <a:pPr marL="0" indent="0">
              <a:buNone/>
            </a:pPr>
            <a:endParaRPr lang="en-US" altLang="ja-JP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1F4224-A0A8-F6EA-5B19-412CC7EF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7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BE6B-8C5D-8A03-8812-4CADB749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参考</a:t>
            </a:r>
            <a:endParaRPr kumimoji="1"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FAB1A-CFE8-346F-C46E-A469F2C25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251460"/>
            <a:r>
              <a:rPr lang="ja-JP" altLang="en-US">
                <a:latin typeface="メイリオ"/>
                <a:ea typeface="メイリオ"/>
              </a:rPr>
              <a:t>デバイス設定</a:t>
            </a:r>
            <a:endParaRPr lang="en-US" altLang="ja-JP" dirty="0"/>
          </a:p>
          <a:p>
            <a:pPr marL="251460" indent="-251460"/>
            <a:r>
              <a:rPr lang="ja-JP">
                <a:latin typeface="Meiryo"/>
                <a:ea typeface="Meiryo"/>
              </a:rPr>
              <a:t>エポック数、損失関数、最適化アルゴリズム</a:t>
            </a:r>
            <a:r>
              <a:rPr lang="ja-JP" altLang="en-US">
                <a:latin typeface="Meiryo"/>
                <a:ea typeface="Meiryo"/>
              </a:rPr>
              <a:t>の定義</a:t>
            </a:r>
            <a:endParaRPr lang="ja-JP" altLang="en-US">
              <a:latin typeface="メイリオ"/>
              <a:ea typeface="メイリオ"/>
            </a:endParaRPr>
          </a:p>
          <a:p>
            <a:pPr marL="251460" indent="-251460"/>
            <a:r>
              <a:rPr lang="ja-JP" altLang="en-US">
                <a:latin typeface="メイリオ"/>
                <a:ea typeface="メイリオ"/>
              </a:rPr>
              <a:t>学習</a:t>
            </a:r>
            <a:endParaRPr lang="ja-JP" altLang="en-US"/>
          </a:p>
          <a:p>
            <a:pPr marL="251460" indent="-251460"/>
            <a:r>
              <a:rPr lang="ja-JP" altLang="en-US">
                <a:latin typeface="メイリオ"/>
                <a:ea typeface="メイリオ"/>
              </a:rPr>
              <a:t>推論(テスト)</a:t>
            </a:r>
            <a:endParaRPr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50ED6-E03C-1A4D-36AC-492E36DD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4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5084CB7-7724-0E19-C463-53171F81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24" y="3991122"/>
            <a:ext cx="6610289" cy="1787634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B988216-82B4-5661-0098-F0298F60B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59" y="1640929"/>
            <a:ext cx="8750548" cy="4239486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0" dirty="0"/>
              <a:t>12/18</a:t>
            </a:r>
            <a:r>
              <a:rPr lang="ja-JP" altLang="en-US" sz="2800" b="0"/>
              <a:t> </a:t>
            </a:r>
            <a:r>
              <a:rPr lang="en-US" altLang="ja-JP" sz="2800" b="0" dirty="0"/>
              <a:t> </a:t>
            </a:r>
          </a:p>
          <a:p>
            <a:r>
              <a:rPr lang="en-US" altLang="ja-JP" sz="2800" b="0" dirty="0"/>
              <a:t>Google </a:t>
            </a:r>
            <a:r>
              <a:rPr lang="en-US" altLang="ja-JP" sz="2800" b="0" dirty="0" err="1"/>
              <a:t>colab</a:t>
            </a:r>
            <a:r>
              <a:rPr lang="ja-JP" altLang="en-US" sz="2800" b="0"/>
              <a:t>で</a:t>
            </a:r>
            <a:r>
              <a:rPr lang="en-US" altLang="ja-JP" sz="2800" b="0" dirty="0"/>
              <a:t>AI</a:t>
            </a:r>
            <a:r>
              <a:rPr lang="ja-JP" altLang="en-US" sz="2800" b="0"/>
              <a:t>の構築</a:t>
            </a:r>
            <a:r>
              <a:rPr lang="en-US" altLang="ja-JP" sz="2800" b="0" dirty="0"/>
              <a:t>(</a:t>
            </a:r>
            <a:r>
              <a:rPr lang="ja-JP" altLang="en-US" sz="2800" b="0"/>
              <a:t>ネットワーク設計、訓練</a:t>
            </a:r>
            <a:r>
              <a:rPr lang="en-US" altLang="ja-JP" sz="2800" b="0" dirty="0"/>
              <a:t>)</a:t>
            </a:r>
          </a:p>
          <a:p>
            <a:r>
              <a:rPr lang="ja-JP" altLang="en-US" sz="2800" b="0"/>
              <a:t>モデルの軽量化（枝刈り）</a:t>
            </a:r>
            <a:endParaRPr lang="en-US" altLang="ja-JP" sz="2800" b="0" dirty="0"/>
          </a:p>
          <a:p>
            <a:pPr marL="0" indent="0">
              <a:buNone/>
            </a:pPr>
            <a:r>
              <a:rPr lang="en-US" altLang="ja-JP" sz="2800" b="0" dirty="0"/>
              <a:t>12/25 </a:t>
            </a:r>
          </a:p>
          <a:p>
            <a:r>
              <a:rPr lang="en-US" altLang="ja-JP" sz="2800" b="0" dirty="0"/>
              <a:t>Jetson nano</a:t>
            </a:r>
            <a:r>
              <a:rPr lang="ja-JP" altLang="en-US" sz="2800" b="0"/>
              <a:t>上での実装</a:t>
            </a:r>
            <a:endParaRPr lang="en-US" altLang="ja-JP" sz="2800" b="0" dirty="0"/>
          </a:p>
          <a:p>
            <a:r>
              <a:rPr lang="ja-JP" altLang="en-US" sz="2800" b="0"/>
              <a:t>カメラを使った分類</a:t>
            </a:r>
            <a:endParaRPr lang="en-US" altLang="ja-JP" sz="2800" b="0" dirty="0"/>
          </a:p>
          <a:p>
            <a:pPr marL="0" indent="0">
              <a:buNone/>
            </a:pPr>
            <a:r>
              <a:rPr lang="en-US" altLang="ja-JP" sz="2800" b="0" dirty="0"/>
              <a:t>1/15</a:t>
            </a:r>
          </a:p>
          <a:p>
            <a:r>
              <a:rPr lang="ja-JP" altLang="en-US" sz="2800" b="0"/>
              <a:t>発表</a:t>
            </a:r>
            <a:endParaRPr lang="en-US" altLang="ja-JP" sz="2800" b="0" dirty="0"/>
          </a:p>
          <a:p>
            <a:pPr marL="0" indent="0">
              <a:buNone/>
            </a:pPr>
            <a:endParaRPr lang="ja-JP" altLang="en-US" sz="2800" b="0"/>
          </a:p>
          <a:p>
            <a:pPr marL="0" indent="0">
              <a:buNone/>
            </a:pP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9482</TotalTime>
  <Words>277</Words>
  <Application>Microsoft Macintosh PowerPoint</Application>
  <PresentationFormat>ワイド画面</PresentationFormat>
  <Paragraphs>68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システムフォント（レギュラー）</vt:lpstr>
      <vt:lpstr>メイリオ</vt:lpstr>
      <vt:lpstr>メイリオ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2023年度-応用演習5</vt:lpstr>
      <vt:lpstr>スケジュール</vt:lpstr>
      <vt:lpstr>今日の内容</vt:lpstr>
      <vt:lpstr>応用演習の目標</vt:lpstr>
      <vt:lpstr>演習内容</vt:lpstr>
      <vt:lpstr>手順</vt:lpstr>
      <vt:lpstr>参考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19</cp:revision>
  <dcterms:created xsi:type="dcterms:W3CDTF">2023-11-14T06:57:22Z</dcterms:created>
  <dcterms:modified xsi:type="dcterms:W3CDTF">2023-12-18T07:06:18Z</dcterms:modified>
</cp:coreProperties>
</file>