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2" r:id="rId3"/>
    <p:sldId id="277" r:id="rId4"/>
    <p:sldId id="259" r:id="rId5"/>
    <p:sldId id="271" r:id="rId6"/>
    <p:sldId id="276" r:id="rId7"/>
    <p:sldId id="266" r:id="rId8"/>
  </p:sldIdLst>
  <p:sldSz cx="12192000" cy="6858000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4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9"/>
  </p:normalViewPr>
  <p:slideViewPr>
    <p:cSldViewPr snapToGrid="0">
      <p:cViewPr>
        <p:scale>
          <a:sx n="114" d="100"/>
          <a:sy n="114" d="100"/>
        </p:scale>
        <p:origin x="472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F5B62-D643-483C-9124-E90D49669F5A}" type="datetimeFigureOut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4ECE6-28CA-4CD3-ABF1-C6C4CF41A3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799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4ECE6-28CA-4CD3-ABF1-C6C4CF41A3F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4055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752358B3-1EF8-4B0A-A72B-0C049E9BE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3851"/>
            <a:ext cx="12192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2773" y="2660208"/>
            <a:ext cx="10363200" cy="13716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1874" y="4866979"/>
            <a:ext cx="9875772" cy="546249"/>
          </a:xfrm>
        </p:spPr>
        <p:txBody>
          <a:bodyPr anchor="b"/>
          <a:lstStyle>
            <a:lvl1pPr marL="0" indent="0">
              <a:buFont typeface="Wingdings"/>
              <a:buNone/>
              <a:defRPr sz="2800" b="1"/>
            </a:lvl1pPr>
          </a:lstStyle>
          <a:p>
            <a:pPr lvl="0"/>
            <a:r>
              <a:rPr lang="ja-JP" altLang="en-US"/>
              <a:t>マスター サブタイトルの書式設定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95714" y="6319501"/>
            <a:ext cx="1208443" cy="457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日付プレースホルダー 3">
            <a:extLst>
              <a:ext uri="{FF2B5EF4-FFF2-40B4-BE49-F238E27FC236}">
                <a16:creationId xmlns:a16="http://schemas.microsoft.com/office/drawing/2014/main" id="{24A1E4D9-C7EE-417F-ADE5-A502B897AD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79F22014-F2CC-4B09-AF83-83A8F5E4274A}" type="datetime1">
              <a:rPr kumimoji="1" lang="ja-JP" altLang="en-US" smtClean="0"/>
              <a:t>2023/12/8</a:t>
            </a:fld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BAE3A62-196C-9BB2-AB37-5C0846CDEC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12" y="538072"/>
            <a:ext cx="509050" cy="94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49102" y="550685"/>
            <a:ext cx="10033303" cy="821914"/>
          </a:xfrm>
        </p:spPr>
        <p:txBody>
          <a:bodyPr/>
          <a:lstStyle>
            <a:lvl1pPr algn="l">
              <a:defRPr sz="3600" b="1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7" y="1598646"/>
            <a:ext cx="6815667" cy="45275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3" y="1598646"/>
            <a:ext cx="4011084" cy="45275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234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 noTextEdit="1"/>
          </p:cNvSpPr>
          <p:nvPr>
            <p:ph type="pic" idx="1"/>
          </p:nvPr>
        </p:nvSpPr>
        <p:spPr>
          <a:xfrm>
            <a:off x="2389717" y="1772793"/>
            <a:ext cx="7315200" cy="29547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D56B58AE-DA37-4197-ABD2-06842B77062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C640929B-A2F6-4A7B-A1C0-B101DB16180A}" type="datetime1">
              <a:rPr kumimoji="1" lang="ja-JP" altLang="en-US" smtClean="0"/>
              <a:t>2023/12/8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3717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473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縦書きテキスト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56652" y="1628780"/>
            <a:ext cx="2622549" cy="4391025"/>
          </a:xfrm>
        </p:spPr>
        <p:txBody>
          <a:bodyPr vert="eaVert"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719667" y="1628780"/>
            <a:ext cx="7833784" cy="43910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1103379" y="6245230"/>
            <a:ext cx="2318839" cy="612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661429D-195E-4118-9E4F-512A3538EF5D}" type="datetime1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596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、テキスト、コンテンツ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4353" y="304802"/>
            <a:ext cx="9999881" cy="1018390"/>
          </a:xfrm>
        </p:spPr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719668" y="1752600"/>
            <a:ext cx="5249333" cy="4267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72201" y="1752600"/>
            <a:ext cx="5251451" cy="4267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177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/4つの内容" type="fourObj" preserve="1">
  <p:cSld name="タイトル/4つの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  <a:endParaRPr lang="ko-KR" altLang="en-US"/>
          </a:p>
        </p:txBody>
      </p:sp>
      <p:sp>
        <p:nvSpPr>
          <p:cNvPr id="3" name="内容プレースホルダー 2"/>
          <p:cNvSpPr>
            <a:spLocks noGrp="1"/>
          </p:cNvSpPr>
          <p:nvPr>
            <p:ph sz="quarter" idx="1"/>
          </p:nvPr>
        </p:nvSpPr>
        <p:spPr>
          <a:xfrm>
            <a:off x="609877" y="1600935"/>
            <a:ext cx="5387235" cy="2197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ko-KR" altLang="en-US"/>
          </a:p>
        </p:txBody>
      </p:sp>
      <p:sp>
        <p:nvSpPr>
          <p:cNvPr id="4" name="内容プレースホルダー 3"/>
          <p:cNvSpPr>
            <a:spLocks noGrp="1"/>
          </p:cNvSpPr>
          <p:nvPr>
            <p:ph sz="quarter" idx="2"/>
          </p:nvPr>
        </p:nvSpPr>
        <p:spPr>
          <a:xfrm>
            <a:off x="6200401" y="1600935"/>
            <a:ext cx="5387235" cy="2197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ko-KR" altLang="en-US"/>
          </a:p>
        </p:txBody>
      </p:sp>
      <p:sp>
        <p:nvSpPr>
          <p:cNvPr id="5" name="内容プレースホルダー 4"/>
          <p:cNvSpPr>
            <a:spLocks noGrp="1"/>
          </p:cNvSpPr>
          <p:nvPr>
            <p:ph sz="quarter" idx="3"/>
          </p:nvPr>
        </p:nvSpPr>
        <p:spPr>
          <a:xfrm>
            <a:off x="608313" y="3986042"/>
            <a:ext cx="5387235" cy="2197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ko-KR" altLang="en-US"/>
          </a:p>
        </p:txBody>
      </p:sp>
      <p:sp>
        <p:nvSpPr>
          <p:cNvPr id="6" name="内容プレースホルダー 5"/>
          <p:cNvSpPr>
            <a:spLocks noGrp="1"/>
          </p:cNvSpPr>
          <p:nvPr>
            <p:ph sz="quarter" idx="4"/>
          </p:nvPr>
        </p:nvSpPr>
        <p:spPr>
          <a:xfrm>
            <a:off x="6198841" y="3986042"/>
            <a:ext cx="5387235" cy="2197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ko-KR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914805" y="6251247"/>
            <a:ext cx="2541167" cy="457401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/>
          <a:lstStyle/>
          <a:p>
            <a:fld id="{5687B714-7087-4EE8-8BD1-7DA991C540E3}" type="datetime1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8" name="フッタ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167460" y="6251247"/>
            <a:ext cx="3862597" cy="457401"/>
          </a:xfrm>
          <a:noFill/>
          <a:ln w="25400" cap="flat" cmpd="sng" algn="ctr">
            <a:noFill/>
            <a:prstDash val="solid"/>
            <a:round/>
          </a:ln>
        </p:spPr>
        <p:txBody>
          <a:bodyPr vert="horz" wrap="square" lIns="89994" tIns="46783" rIns="89994" bIns="46783" anchor="t">
            <a:noAutofit/>
          </a:bodyPr>
          <a:lstStyle/>
          <a:p>
            <a:endParaRPr kumimoji="1"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741546" y="6251247"/>
            <a:ext cx="2541167" cy="457401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89994" tIns="46783" rIns="89994" bIns="46783" anchor="t">
            <a:noAutofit/>
          </a:bodyPr>
          <a:lstStyle/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32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なし" type="blank" preserve="1">
  <p:cSld name="な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</p:spPr>
        <p:txBody>
          <a:bodyPr/>
          <a:lstStyle/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115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752358B3-1EF8-4B0A-A72B-0C049E9BE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2773" y="2660208"/>
            <a:ext cx="10363200" cy="13716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1874" y="4866979"/>
            <a:ext cx="9875772" cy="546249"/>
          </a:xfrm>
        </p:spPr>
        <p:txBody>
          <a:bodyPr anchor="b"/>
          <a:lstStyle>
            <a:lvl1pPr marL="0" indent="0">
              <a:buFont typeface="Wingdings"/>
              <a:buNone/>
              <a:defRPr sz="2800" b="1"/>
            </a:lvl1pPr>
          </a:lstStyle>
          <a:p>
            <a:pPr lvl="0"/>
            <a:r>
              <a:rPr lang="ja-JP" altLang="en-US"/>
              <a:t>マスター サブタイトルの書式設定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95714" y="6319501"/>
            <a:ext cx="1208443" cy="457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23E44599-A05B-4B0B-9E80-7FAF785BE99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1954779-798C-4C8F-9171-FEBCA2991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23" y="739596"/>
            <a:ext cx="526470" cy="824055"/>
          </a:xfrm>
          <a:prstGeom prst="rect">
            <a:avLst/>
          </a:prstGeom>
        </p:spPr>
      </p:pic>
      <p:sp>
        <p:nvSpPr>
          <p:cNvPr id="12" name="日付プレースホルダー 3">
            <a:extLst>
              <a:ext uri="{FF2B5EF4-FFF2-40B4-BE49-F238E27FC236}">
                <a16:creationId xmlns:a16="http://schemas.microsoft.com/office/drawing/2014/main" id="{24A1E4D9-C7EE-417F-ADE5-A502B897AD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EC312E50-3471-46D8-B968-D00F899F1DC8}" type="datetime1">
              <a:rPr kumimoji="1" lang="ja-JP" altLang="en-US" smtClean="0"/>
              <a:t>2023/12/8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4260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32934" y="1511559"/>
            <a:ext cx="10391209" cy="4426533"/>
          </a:xfrm>
        </p:spPr>
        <p:txBody>
          <a:bodyPr/>
          <a:lstStyle>
            <a:lvl1pPr marL="252000" indent="-252000">
              <a:buFont typeface="Arial" panose="020B0604020202020204" pitchFamily="34" charset="0"/>
              <a:buChar char="•"/>
              <a:defRPr sz="3200"/>
            </a:lvl1pPr>
            <a:lvl2pPr marL="355600" indent="-174625">
              <a:buFont typeface="Arial" panose="020B0604020202020204" pitchFamily="34" charset="0"/>
              <a:buChar char="•"/>
              <a:tabLst>
                <a:tab pos="72000" algn="l"/>
              </a:tabLst>
              <a:defRPr sz="2800"/>
            </a:lvl2pPr>
            <a:lvl3pPr marL="457200" indent="-185738">
              <a:buFont typeface="Arial" panose="020B0604020202020204" pitchFamily="34" charset="0"/>
              <a:buChar char="•"/>
              <a:defRPr sz="2000"/>
            </a:lvl3pPr>
            <a:lvl4pPr marL="446088" indent="-90488">
              <a:buFont typeface="Arial" panose="020B0604020202020204" pitchFamily="34" charset="0"/>
              <a:buChar char="•"/>
              <a:defRPr sz="1800"/>
            </a:lvl4pPr>
            <a:lvl5pPr marL="536575" indent="-90488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032684" y="6309976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1F7ACB8C-F048-4702-9843-FF69E2E3DB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4B8F5AB7-5034-4BBE-B2A3-23A9591E78A3}" type="datetime1">
              <a:rPr kumimoji="1" lang="ja-JP" altLang="en-US" smtClean="0"/>
              <a:t>2023/12/8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00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32934" y="1511559"/>
            <a:ext cx="10391209" cy="4426533"/>
          </a:xfrm>
        </p:spPr>
        <p:txBody>
          <a:bodyPr/>
          <a:lstStyle>
            <a:lvl1pPr marL="252000" indent="-252000">
              <a:buFont typeface="Arial" panose="020B0604020202020204" pitchFamily="34" charset="0"/>
              <a:buChar char="•"/>
              <a:defRPr sz="3200"/>
            </a:lvl1pPr>
            <a:lvl2pPr marL="355600" indent="-174625">
              <a:buFont typeface="Arial" panose="020B0604020202020204" pitchFamily="34" charset="0"/>
              <a:buChar char="•"/>
              <a:tabLst>
                <a:tab pos="72000" algn="l"/>
              </a:tabLst>
              <a:defRPr sz="2800"/>
            </a:lvl2pPr>
            <a:lvl3pPr marL="457200" indent="-185738">
              <a:buFont typeface="Arial" panose="020B0604020202020204" pitchFamily="34" charset="0"/>
              <a:buChar char="•"/>
              <a:defRPr sz="2000"/>
            </a:lvl3pPr>
            <a:lvl4pPr marL="446088" indent="-90488">
              <a:buFont typeface="Arial" panose="020B0604020202020204" pitchFamily="34" charset="0"/>
              <a:buChar char="•"/>
              <a:defRPr sz="1800"/>
            </a:lvl4pPr>
            <a:lvl5pPr marL="536575" indent="-90488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032684" y="6309976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3E44599-A05B-4B0B-9E80-7FAF785BE99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1F7ACB8C-F048-4702-9843-FF69E2E3DB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A429D7F8-5348-4A09-A634-E183A60837C5}" type="datetime1">
              <a:rPr kumimoji="1" lang="ja-JP" altLang="en-US" smtClean="0"/>
              <a:t>2023/12/8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22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5AD82EAA-D844-4268-BD24-86FC3C55B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AF470610-C617-436E-B121-17C6DDCAD50B}" type="datetime1">
              <a:rPr kumimoji="1" lang="ja-JP" altLang="en-US" smtClean="0"/>
              <a:t>2023/12/8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0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719668" y="1524000"/>
            <a:ext cx="5249333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72201" y="1524000"/>
            <a:ext cx="5251451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C2A9D3F7-66F2-4208-9AA5-8E6CA030DC0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95FE51CE-4E8A-4F82-861E-B423033C32AE}" type="datetime1">
              <a:rPr kumimoji="1" lang="ja-JP" altLang="en-US" smtClean="0"/>
              <a:t>2023/12/8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741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0419" y="666975"/>
            <a:ext cx="10061985" cy="634701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日付プレースホルダー 3">
            <a:extLst>
              <a:ext uri="{FF2B5EF4-FFF2-40B4-BE49-F238E27FC236}">
                <a16:creationId xmlns:a16="http://schemas.microsoft.com/office/drawing/2014/main" id="{8F7A3AE1-624C-4F6B-8068-E2B3D101E9B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8A09EBDE-2FD6-4FA2-8B11-1AFB2E297325}" type="datetime1">
              <a:rPr kumimoji="1" lang="ja-JP" altLang="en-US" smtClean="0"/>
              <a:t>2023/12/8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667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210401" y="6351303"/>
            <a:ext cx="869305" cy="39359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日付プレースホルダー 3">
            <a:extLst>
              <a:ext uri="{FF2B5EF4-FFF2-40B4-BE49-F238E27FC236}">
                <a16:creationId xmlns:a16="http://schemas.microsoft.com/office/drawing/2014/main" id="{E6E22FAD-5C86-491F-93CB-6282029D2E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8C52DA8A-D972-4ED8-B98E-BF9E5029D046}" type="datetime1">
              <a:rPr kumimoji="1" lang="ja-JP" altLang="en-US" smtClean="0"/>
              <a:t>2023/12/8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728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D1885381-817C-48DC-AD37-53B7BDB4E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95C8B974-2E44-4C50-BFAE-222A9FFD2BCC}" type="datetime1">
              <a:rPr kumimoji="1" lang="ja-JP" altLang="en-US" smtClean="0"/>
              <a:t>2023/12/8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248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ACF6043F-4053-490E-BC93-E31F91FA279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9118"/>
            <a:ext cx="12192000" cy="6838882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32934" y="654855"/>
            <a:ext cx="9862171" cy="66158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b" anchorCtr="0"/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2934" y="2086718"/>
            <a:ext cx="10391209" cy="3851374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t" anchorCtr="0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39435"/>
            <a:ext cx="3860800" cy="48204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/>
          <a:lstStyle>
            <a:lvl1pPr algn="ctr">
              <a:defRPr kumimoji="0" sz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936245" y="6299676"/>
            <a:ext cx="1128456" cy="47625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/>
          <a:lstStyle>
            <a:lvl1pPr algn="r">
              <a:defRPr kumimoji="0" sz="20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日付プレースホルダー 3">
            <a:extLst>
              <a:ext uri="{FF2B5EF4-FFF2-40B4-BE49-F238E27FC236}">
                <a16:creationId xmlns:a16="http://schemas.microsoft.com/office/drawing/2014/main" id="{223E463B-AA8B-417A-BE77-EBFD147BC8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76F48E05-0377-4933-BA47-F5D7D3C28EAB}" type="datetime1">
              <a:rPr kumimoji="1" lang="ja-JP" altLang="en-US" smtClean="0"/>
              <a:t>2023/12/8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134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rgbClr val="A62026"/>
        </a:buClr>
        <a:buSzPct val="100000"/>
        <a:buFont typeface="メイリオ" panose="020B0604030504040204" pitchFamily="50" charset="-128"/>
        <a:buNone/>
        <a:defRPr kumimoji="1" sz="3200" b="1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0" indent="0" algn="l" rtl="0" eaLnBrk="1" fontAlgn="base" hangingPunct="1">
        <a:spcBef>
          <a:spcPct val="20000"/>
        </a:spcBef>
        <a:spcAft>
          <a:spcPct val="0"/>
        </a:spcAft>
        <a:buClr>
          <a:srgbClr val="A62026"/>
        </a:buClr>
        <a:buSzPct val="100000"/>
        <a:buFont typeface="メイリオ" panose="020B0604030504040204" pitchFamily="50" charset="-128"/>
        <a:buNone/>
        <a:defRPr kumimoji="1" sz="2800" b="1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2pPr>
      <a:lvl3pPr marL="0" indent="0" algn="l" rtl="0" eaLnBrk="1" fontAlgn="base" hangingPunct="1">
        <a:spcBef>
          <a:spcPts val="600"/>
        </a:spcBef>
        <a:spcAft>
          <a:spcPct val="0"/>
        </a:spcAft>
        <a:buClr>
          <a:srgbClr val="A62026"/>
        </a:buClr>
        <a:buSzPct val="100000"/>
        <a:buFont typeface="メイリオ" panose="020B0604030504040204" pitchFamily="50" charset="-128"/>
        <a:buNone/>
        <a:defRPr kumimoji="1" sz="2000" b="1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3pPr>
      <a:lvl4pPr marL="0" indent="0" algn="l" rtl="0" eaLnBrk="1" fontAlgn="base" hangingPunct="1">
        <a:spcBef>
          <a:spcPct val="20000"/>
        </a:spcBef>
        <a:spcAft>
          <a:spcPct val="0"/>
        </a:spcAft>
        <a:buClr>
          <a:srgbClr val="A62026"/>
        </a:buClr>
        <a:buSzPct val="100000"/>
        <a:buFont typeface="メイリオ" panose="020B0604030504040204" pitchFamily="50" charset="-128"/>
        <a:buNone/>
        <a:defRPr kumimoji="1" sz="1800" b="1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4pPr>
      <a:lvl5pPr marL="0" indent="0" algn="l" rtl="0" eaLnBrk="1" fontAlgn="base" hangingPunct="1">
        <a:spcBef>
          <a:spcPct val="25000"/>
        </a:spcBef>
        <a:spcAft>
          <a:spcPct val="0"/>
        </a:spcAft>
        <a:buClr>
          <a:srgbClr val="A62026"/>
        </a:buClr>
        <a:buSzPct val="100000"/>
        <a:buFont typeface="メイリオ" panose="020B0604030504040204" pitchFamily="50" charset="-128"/>
        <a:buNone/>
        <a:defRPr kumimoji="1" sz="14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rgbClr val="0000CC"/>
        </a:buClr>
        <a:buFont typeface="Wingdings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rgbClr val="0000CC"/>
        </a:buClr>
        <a:buFont typeface="Wingdings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rgbClr val="0000CC"/>
        </a:buClr>
        <a:buFont typeface="Wingdings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rgbClr val="0000CC"/>
        </a:buClr>
        <a:buFont typeface="Wingdings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sBGFQpqCeAVJ54Pt7B_o88QwT9c-a5m3?usp=sharing" TargetMode="External"/><Relationship Id="rId2" Type="http://schemas.openxmlformats.org/officeDocument/2006/relationships/hyperlink" Target="https://colab.research.google.com/drive/188BM4B5aAk1t2le7w-uPpQy_ORlTwES-?usp=sharing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olab.research.google.com/drive/1Sgi3Ic3vMp30au0rNjh96KrZP-pFxNHA?usp=sharin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ri0097fx/2023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6B0C48-47FC-4D2F-F2A6-A9A63725E2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>
                <a:latin typeface="メイリオ"/>
                <a:ea typeface="メイリオ"/>
              </a:rPr>
              <a:t>2023</a:t>
            </a:r>
            <a:r>
              <a:rPr kumimoji="1" lang="ja-JP" altLang="en-US">
                <a:latin typeface="メイリオ"/>
                <a:ea typeface="メイリオ"/>
              </a:rPr>
              <a:t>年度</a:t>
            </a:r>
            <a:r>
              <a:rPr kumimoji="1" lang="en-US" altLang="ja-JP" dirty="0">
                <a:latin typeface="メイリオ"/>
                <a:ea typeface="メイリオ"/>
              </a:rPr>
              <a:t>-</a:t>
            </a:r>
            <a:r>
              <a:rPr kumimoji="1" lang="ja-JP" altLang="en-US">
                <a:latin typeface="メイリオ"/>
                <a:ea typeface="メイリオ"/>
              </a:rPr>
              <a:t>応用演習</a:t>
            </a:r>
            <a:r>
              <a:rPr kumimoji="1" lang="en-US" altLang="ja-JP" dirty="0">
                <a:latin typeface="メイリオ"/>
                <a:ea typeface="メイリオ"/>
              </a:rPr>
              <a:t>4</a:t>
            </a:r>
            <a:endParaRPr lang="en-US" altLang="ja-JP" dirty="0">
              <a:latin typeface="メイリオ"/>
              <a:ea typeface="メイリオ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B531BD5-E468-5EF3-74AE-51688FDE1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1874" y="4729525"/>
            <a:ext cx="9875772" cy="1049727"/>
          </a:xfrm>
        </p:spPr>
        <p:txBody>
          <a:bodyPr/>
          <a:lstStyle/>
          <a:p>
            <a:r>
              <a:rPr kumimoji="1" lang="ja-JP" altLang="en-US">
                <a:latin typeface="メイリオ"/>
                <a:ea typeface="メイリオ"/>
              </a:rPr>
              <a:t>知的高性能研究室</a:t>
            </a:r>
            <a:endParaRPr kumimoji="1" lang="en-US" altLang="ja-JP">
              <a:latin typeface="メイリオ"/>
              <a:ea typeface="メイリオ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1FA3E1-ACE6-1C35-4BFC-A41C62B00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9578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5EA6B9-0B91-D42C-2AC2-5FFA3D7D0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スケジュール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D4F7E9-C538-8476-1FF4-205068C05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1460" indent="-251460"/>
            <a:r>
              <a:rPr lang="en-US" altLang="ja-JP" sz="2800">
                <a:latin typeface="メイリオ"/>
                <a:ea typeface="メイリオ"/>
              </a:rPr>
              <a:t>Python</a:t>
            </a:r>
            <a:r>
              <a:rPr lang="ja-JP" altLang="en-US" sz="2800">
                <a:latin typeface="メイリオ"/>
                <a:ea typeface="メイリオ"/>
              </a:rPr>
              <a:t>基礎</a:t>
            </a:r>
            <a:endParaRPr lang="en-US" altLang="ja-JP" sz="2800">
              <a:latin typeface="メイリオ"/>
              <a:ea typeface="メイリオ"/>
            </a:endParaRPr>
          </a:p>
          <a:p>
            <a:pPr marL="251460" indent="-251460"/>
            <a:r>
              <a:rPr lang="ja-JP" altLang="en-US" sz="2800">
                <a:latin typeface="メイリオ"/>
                <a:ea typeface="メイリオ"/>
              </a:rPr>
              <a:t>パーセプトロン　</a:t>
            </a:r>
            <a:endParaRPr lang="en-US" altLang="ja-JP" sz="2800"/>
          </a:p>
          <a:p>
            <a:pPr marL="251460" indent="-251460"/>
            <a:r>
              <a:rPr lang="ja-JP" altLang="en-US" sz="2800" dirty="0"/>
              <a:t>畳み込みニューラルネットワーク</a:t>
            </a:r>
            <a:endParaRPr lang="en-US" altLang="ja-JP" sz="2800"/>
          </a:p>
          <a:p>
            <a:pPr marL="251460" indent="-251460"/>
            <a:r>
              <a:rPr lang="ja-JP" altLang="en-US" sz="2800" dirty="0">
                <a:latin typeface="メイリオ"/>
                <a:ea typeface="メイリオ"/>
              </a:rPr>
              <a:t>研究体験 </a:t>
            </a:r>
            <a:r>
              <a:rPr lang="en-US" altLang="ja-JP" sz="2800" dirty="0">
                <a:latin typeface="メイリオ"/>
                <a:ea typeface="メイリオ"/>
              </a:rPr>
              <a:t>(</a:t>
            </a:r>
            <a:r>
              <a:rPr lang="ja-JP" altLang="en-US" sz="2800" dirty="0">
                <a:latin typeface="メイリオ"/>
                <a:ea typeface="メイリオ"/>
              </a:rPr>
              <a:t>全</a:t>
            </a:r>
            <a:r>
              <a:rPr lang="en-US" altLang="ja-JP" sz="2800" dirty="0">
                <a:latin typeface="メイリオ"/>
                <a:ea typeface="メイリオ"/>
              </a:rPr>
              <a:t>2</a:t>
            </a:r>
            <a:r>
              <a:rPr lang="ja-JP" altLang="en-US" sz="2800" dirty="0">
                <a:latin typeface="メイリオ"/>
                <a:ea typeface="メイリオ"/>
              </a:rPr>
              <a:t>回</a:t>
            </a:r>
            <a:r>
              <a:rPr lang="en-US" altLang="ja-JP" sz="2800" dirty="0">
                <a:latin typeface="メイリオ"/>
                <a:ea typeface="メイリオ"/>
              </a:rPr>
              <a:t>)</a:t>
            </a:r>
            <a:endParaRPr lang="en-US" altLang="ja-JP" sz="2800">
              <a:latin typeface="メイリオ"/>
              <a:ea typeface="メイリオ"/>
            </a:endParaRPr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29FEB70-E373-F05D-BB1C-1D16AFF45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5" name="グラフィックス 4" descr="コンピューター 単色塗りつぶし">
            <a:extLst>
              <a:ext uri="{FF2B5EF4-FFF2-40B4-BE49-F238E27FC236}">
                <a16:creationId xmlns:a16="http://schemas.microsoft.com/office/drawing/2014/main" id="{F0349D5B-B38D-B1F4-4EF3-2A0F3BA04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6265" y="3905387"/>
            <a:ext cx="1472650" cy="1472650"/>
          </a:xfrm>
          <a:prstGeom prst="rect">
            <a:avLst/>
          </a:prstGeom>
        </p:spPr>
      </p:pic>
      <p:pic>
        <p:nvPicPr>
          <p:cNvPr id="8" name="グラフィックス 7" descr="人工知能 枠線">
            <a:extLst>
              <a:ext uri="{FF2B5EF4-FFF2-40B4-BE49-F238E27FC236}">
                <a16:creationId xmlns:a16="http://schemas.microsoft.com/office/drawing/2014/main" id="{28B6D76A-909A-3604-B718-9028500406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68915" y="3400276"/>
            <a:ext cx="1005840" cy="100584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7CE6BB0-138D-916B-5A1A-0F691501428F}"/>
              </a:ext>
            </a:extLst>
          </p:cNvPr>
          <p:cNvSpPr txBox="1"/>
          <p:nvPr/>
        </p:nvSpPr>
        <p:spPr>
          <a:xfrm>
            <a:off x="3426541" y="5277121"/>
            <a:ext cx="2212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  <a:ea typeface="+mn-ea"/>
              </a:rPr>
              <a:t>ハイエンド</a:t>
            </a:r>
            <a:r>
              <a:rPr lang="en-US" altLang="ja-JP" dirty="0">
                <a:latin typeface="+mn-ea"/>
                <a:ea typeface="+mn-ea"/>
              </a:rPr>
              <a:t>PC</a:t>
            </a:r>
            <a:endParaRPr kumimoji="1" lang="ja-JP" altLang="en-US" sz="3600" dirty="0">
              <a:latin typeface="+mn-ea"/>
              <a:ea typeface="+mn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8CFAAD9-A3C6-E5E4-9069-288EB16B30DB}"/>
              </a:ext>
            </a:extLst>
          </p:cNvPr>
          <p:cNvSpPr txBox="1"/>
          <p:nvPr/>
        </p:nvSpPr>
        <p:spPr>
          <a:xfrm>
            <a:off x="5133846" y="3124515"/>
            <a:ext cx="1275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+mn-ea"/>
                <a:ea typeface="+mn-ea"/>
              </a:rPr>
              <a:t>AI</a:t>
            </a:r>
            <a:r>
              <a:rPr kumimoji="1" lang="ja-JP" altLang="en-US" dirty="0">
                <a:latin typeface="+mn-ea"/>
                <a:ea typeface="+mn-ea"/>
              </a:rPr>
              <a:t>構築</a:t>
            </a:r>
          </a:p>
        </p:txBody>
      </p:sp>
      <p:pic>
        <p:nvPicPr>
          <p:cNvPr id="13" name="グラフィックス 12" descr="コンピューター 単色塗りつぶし">
            <a:extLst>
              <a:ext uri="{FF2B5EF4-FFF2-40B4-BE49-F238E27FC236}">
                <a16:creationId xmlns:a16="http://schemas.microsoft.com/office/drawing/2014/main" id="{442205FE-44B1-E28B-9A8D-9282B7953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81692" y="4353725"/>
            <a:ext cx="755703" cy="755703"/>
          </a:xfrm>
          <a:prstGeom prst="rect">
            <a:avLst/>
          </a:prstGeom>
        </p:spPr>
      </p:pic>
      <p:pic>
        <p:nvPicPr>
          <p:cNvPr id="14" name="グラフィックス 13" descr="人工知能 枠線">
            <a:extLst>
              <a:ext uri="{FF2B5EF4-FFF2-40B4-BE49-F238E27FC236}">
                <a16:creationId xmlns:a16="http://schemas.microsoft.com/office/drawing/2014/main" id="{95ACF4AA-29BE-93A9-C887-F1AB36810A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65788" y="3926041"/>
            <a:ext cx="516155" cy="516155"/>
          </a:xfrm>
          <a:prstGeom prst="rect">
            <a:avLst/>
          </a:prstGeom>
        </p:spPr>
      </p:pic>
      <p:sp>
        <p:nvSpPr>
          <p:cNvPr id="15" name="矢印: 山形 16">
            <a:extLst>
              <a:ext uri="{FF2B5EF4-FFF2-40B4-BE49-F238E27FC236}">
                <a16:creationId xmlns:a16="http://schemas.microsoft.com/office/drawing/2014/main" id="{F0883C33-17E5-2DB6-7E5E-0FF032C219D2}"/>
              </a:ext>
            </a:extLst>
          </p:cNvPr>
          <p:cNvSpPr/>
          <p:nvPr/>
        </p:nvSpPr>
        <p:spPr>
          <a:xfrm>
            <a:off x="6625244" y="4061801"/>
            <a:ext cx="965668" cy="121532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BF89B99-41C2-536B-9DFC-81D0F912C1E9}"/>
              </a:ext>
            </a:extLst>
          </p:cNvPr>
          <p:cNvSpPr txBox="1"/>
          <p:nvPr/>
        </p:nvSpPr>
        <p:spPr>
          <a:xfrm>
            <a:off x="6409823" y="4476037"/>
            <a:ext cx="1527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+mn-ea"/>
                <a:ea typeface="+mn-ea"/>
              </a:rPr>
              <a:t>AI</a:t>
            </a:r>
            <a:r>
              <a:rPr kumimoji="1" lang="ja-JP" altLang="en-US" dirty="0">
                <a:latin typeface="+mn-ea"/>
                <a:ea typeface="+mn-ea"/>
              </a:rPr>
              <a:t>軽量化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37D9B12-9153-FFE1-2322-4ACABDBF958B}"/>
              </a:ext>
            </a:extLst>
          </p:cNvPr>
          <p:cNvSpPr txBox="1"/>
          <p:nvPr/>
        </p:nvSpPr>
        <p:spPr>
          <a:xfrm>
            <a:off x="8029685" y="4994104"/>
            <a:ext cx="3054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+mn-ea"/>
                <a:ea typeface="+mn-ea"/>
              </a:rPr>
              <a:t>IoT,</a:t>
            </a:r>
          </a:p>
          <a:p>
            <a:r>
              <a:rPr kumimoji="1" lang="ja-JP" altLang="en-US" dirty="0">
                <a:latin typeface="+mn-ea"/>
                <a:ea typeface="+mn-ea"/>
              </a:rPr>
              <a:t>エッジデバイス</a:t>
            </a:r>
            <a:endParaRPr kumimoji="1" lang="ja-JP" altLang="en-US" sz="3600" dirty="0">
              <a:latin typeface="+mn-ea"/>
              <a:ea typeface="+mn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4BD220E-640B-2FD6-7A8C-FD94A9995FF1}"/>
              </a:ext>
            </a:extLst>
          </p:cNvPr>
          <p:cNvSpPr txBox="1"/>
          <p:nvPr/>
        </p:nvSpPr>
        <p:spPr>
          <a:xfrm>
            <a:off x="7563088" y="3282635"/>
            <a:ext cx="1384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+mn-ea"/>
                <a:ea typeface="+mn-ea"/>
              </a:rPr>
              <a:t>tiny-ML, </a:t>
            </a:r>
          </a:p>
          <a:p>
            <a:r>
              <a:rPr kumimoji="1" lang="en-US" altLang="ja-JP" dirty="0">
                <a:latin typeface="+mn-ea"/>
                <a:ea typeface="+mn-ea"/>
              </a:rPr>
              <a:t>Edge AI</a:t>
            </a:r>
            <a:endParaRPr kumimoji="1" lang="ja-JP" altLang="en-US" dirty="0">
              <a:latin typeface="+mn-ea"/>
              <a:ea typeface="+mn-ea"/>
            </a:endParaRPr>
          </a:p>
        </p:txBody>
      </p:sp>
      <p:pic>
        <p:nvPicPr>
          <p:cNvPr id="19" name="グラフィックス 18" descr="タートルネックを着た眼鏡の男性">
            <a:extLst>
              <a:ext uri="{FF2B5EF4-FFF2-40B4-BE49-F238E27FC236}">
                <a16:creationId xmlns:a16="http://schemas.microsoft.com/office/drawing/2014/main" id="{A6DB4BB8-90CD-8071-4AB0-A07127C22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0274291" y="3855352"/>
            <a:ext cx="884775" cy="1190544"/>
          </a:xfrm>
          <a:prstGeom prst="rect">
            <a:avLst/>
          </a:prstGeom>
        </p:spPr>
      </p:pic>
      <p:sp>
        <p:nvSpPr>
          <p:cNvPr id="20" name="吹き出し: 円形 27">
            <a:extLst>
              <a:ext uri="{FF2B5EF4-FFF2-40B4-BE49-F238E27FC236}">
                <a16:creationId xmlns:a16="http://schemas.microsoft.com/office/drawing/2014/main" id="{5CE40562-BAEF-B417-2F68-D4344505D100}"/>
              </a:ext>
            </a:extLst>
          </p:cNvPr>
          <p:cNvSpPr/>
          <p:nvPr/>
        </p:nvSpPr>
        <p:spPr>
          <a:xfrm>
            <a:off x="9246714" y="3086938"/>
            <a:ext cx="836353" cy="661585"/>
          </a:xfrm>
          <a:prstGeom prst="wedgeEllipseCallout">
            <a:avLst>
              <a:gd name="adj1" fmla="val -43548"/>
              <a:gd name="adj2" fmla="val 7277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3F58A742-3753-7B1C-3F94-22F5C6B3223F}"/>
              </a:ext>
            </a:extLst>
          </p:cNvPr>
          <p:cNvCxnSpPr>
            <a:cxnSpLocks/>
          </p:cNvCxnSpPr>
          <p:nvPr/>
        </p:nvCxnSpPr>
        <p:spPr>
          <a:xfrm flipH="1">
            <a:off x="9405901" y="4094519"/>
            <a:ext cx="796558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グラフィックス 21" descr="眉毛が 1 つだけの顔">
            <a:extLst>
              <a:ext uri="{FF2B5EF4-FFF2-40B4-BE49-F238E27FC236}">
                <a16:creationId xmlns:a16="http://schemas.microsoft.com/office/drawing/2014/main" id="{E63334EE-701C-8529-3307-157EE47418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62045" y="3226360"/>
            <a:ext cx="405689" cy="418367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04E732F3-A866-CC4C-DC2C-31B8585BCA4A}"/>
              </a:ext>
            </a:extLst>
          </p:cNvPr>
          <p:cNvSpPr/>
          <p:nvPr/>
        </p:nvSpPr>
        <p:spPr>
          <a:xfrm>
            <a:off x="4084819" y="2036163"/>
            <a:ext cx="562131" cy="41222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3B30D66C-4E70-F02A-A19F-8DFCEF81EF11}"/>
              </a:ext>
            </a:extLst>
          </p:cNvPr>
          <p:cNvSpPr/>
          <p:nvPr/>
        </p:nvSpPr>
        <p:spPr>
          <a:xfrm>
            <a:off x="6826769" y="2529588"/>
            <a:ext cx="562131" cy="41222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2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22FB9B-37D3-0C29-BB7F-B1E3BC260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今日の内容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ACF40A-289A-3FD9-7FE1-9D2EE9333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8E741B0-4643-4E9A-BD68-4A9EBF3BB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sz="2800"/>
              <a:t>パーセプトロン</a:t>
            </a:r>
            <a:endParaRPr lang="en-US" altLang="ja-JP" sz="2800" dirty="0"/>
          </a:p>
          <a:p>
            <a:pPr lvl="1"/>
            <a:r>
              <a:rPr lang="ja-JP" altLang="en-US" sz="2400" b="0"/>
              <a:t>ニューラルネットワークの基礎</a:t>
            </a:r>
            <a:endParaRPr lang="en-US" altLang="ja-JP" sz="2400" b="0" dirty="0"/>
          </a:p>
          <a:p>
            <a:pPr lvl="1"/>
            <a:endParaRPr lang="en-US" altLang="ja-JP" sz="2400" dirty="0"/>
          </a:p>
          <a:p>
            <a:pPr marL="0" indent="0">
              <a:buNone/>
            </a:pPr>
            <a:r>
              <a:rPr lang="ja-JP" altLang="en-US" sz="2800"/>
              <a:t>畳み込みニューラルネットワーク（</a:t>
            </a:r>
            <a:r>
              <a:rPr lang="en-US" altLang="ja-JP" sz="2800" dirty="0"/>
              <a:t>CNN</a:t>
            </a:r>
            <a:r>
              <a:rPr lang="ja-JP" altLang="en-US" sz="2800"/>
              <a:t>）</a:t>
            </a:r>
            <a:endParaRPr lang="en-US" altLang="ja-JP" sz="2800" dirty="0"/>
          </a:p>
          <a:p>
            <a:pPr lvl="1"/>
            <a:r>
              <a:rPr lang="ja-JP" altLang="en-US" sz="2400" b="0"/>
              <a:t>畳み込みの基礎</a:t>
            </a:r>
            <a:endParaRPr lang="en-US" altLang="ja-JP" sz="2400" b="0" dirty="0"/>
          </a:p>
          <a:p>
            <a:pPr lvl="1"/>
            <a:r>
              <a:rPr lang="en-US" altLang="ja-JP" sz="2400" b="0" dirty="0"/>
              <a:t>CNN</a:t>
            </a:r>
            <a:r>
              <a:rPr lang="ja-JP" altLang="en-US" sz="2400" b="0"/>
              <a:t>の実装</a:t>
            </a:r>
            <a:endParaRPr lang="en-US" altLang="ja-JP" sz="2400" b="0" dirty="0"/>
          </a:p>
        </p:txBody>
      </p:sp>
    </p:spTree>
    <p:extLst>
      <p:ext uri="{BB962C8B-B14F-4D97-AF65-F5344CB8AC3E}">
        <p14:creationId xmlns:p14="http://schemas.microsoft.com/office/powerpoint/2010/main" val="1006321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FD711F-9ED5-7BC1-2869-CE5FF6C61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934" y="654855"/>
            <a:ext cx="9862171" cy="661585"/>
          </a:xfrm>
        </p:spPr>
        <p:txBody>
          <a:bodyPr wrap="square" anchor="b">
            <a:normAutofit/>
          </a:bodyPr>
          <a:lstStyle/>
          <a:p>
            <a:r>
              <a:rPr lang="ja-JP" altLang="en-US"/>
              <a:t>応用演習の目標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6C3339-3566-008C-35B8-7C598C09E9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6649" y="1600656"/>
            <a:ext cx="8597650" cy="4495800"/>
          </a:xfrm>
        </p:spPr>
        <p:txBody>
          <a:bodyPr wrap="square" anchor="t">
            <a:normAutofit/>
          </a:bodyPr>
          <a:lstStyle/>
          <a:p>
            <a:pPr marL="514350" indent="-514350">
              <a:buFont typeface="Wingdings" panose="05000000000000000000" pitchFamily="2" charset="2"/>
              <a:buChar char="ü"/>
            </a:pPr>
            <a:r>
              <a:rPr kumimoji="1" lang="ja-JP" altLang="en-US" sz="3200" u="sng" dirty="0"/>
              <a:t>自分の研究テーマが</a:t>
            </a:r>
            <a:r>
              <a:rPr lang="ja-JP" altLang="en-US" sz="3200" u="sng" dirty="0"/>
              <a:t>決定する</a:t>
            </a:r>
            <a:endParaRPr lang="en-US" altLang="ja-JP" sz="3200" u="sng" dirty="0"/>
          </a:p>
          <a:p>
            <a:r>
              <a:rPr lang="ja-JP" altLang="en-US" b="0" dirty="0"/>
              <a:t>最終日に興味のあるテーマについて調査して発表</a:t>
            </a:r>
            <a:endParaRPr lang="en-US" altLang="ja-JP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b="0" dirty="0"/>
              <a:t>研究背景</a:t>
            </a:r>
            <a:endParaRPr lang="en-US" altLang="ja-JP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b="0" dirty="0"/>
              <a:t>研究の優位性</a:t>
            </a:r>
            <a:endParaRPr lang="en-US" altLang="ja-JP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b="0" dirty="0"/>
              <a:t>簡単な方針等</a:t>
            </a:r>
            <a:endParaRPr lang="en-US" altLang="ja-JP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b="0" dirty="0"/>
              <a:t>ppt</a:t>
            </a:r>
            <a:r>
              <a:rPr lang="ja-JP" altLang="en-US" b="0" dirty="0"/>
              <a:t>で発表資料作成</a:t>
            </a:r>
            <a:endParaRPr lang="en-US" altLang="ja-JP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b="0" dirty="0"/>
              <a:t>5</a:t>
            </a:r>
            <a:r>
              <a:rPr lang="ja-JP" altLang="en-US" b="0" dirty="0"/>
              <a:t>分程度</a:t>
            </a:r>
            <a:endParaRPr lang="en-US" altLang="ja-JP" b="0" dirty="0"/>
          </a:p>
          <a:p>
            <a:endParaRPr lang="en-US" altLang="ja-JP" b="0" dirty="0"/>
          </a:p>
        </p:txBody>
      </p:sp>
      <p:pic>
        <p:nvPicPr>
          <p:cNvPr id="6" name="グラフィックス 5" descr="望遠鏡と惑星">
            <a:extLst>
              <a:ext uri="{FF2B5EF4-FFF2-40B4-BE49-F238E27FC236}">
                <a16:creationId xmlns:a16="http://schemas.microsoft.com/office/drawing/2014/main" id="{A1CC8A38-4B93-9BBC-8476-436B68BDC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9551" y="2061883"/>
            <a:ext cx="4495800" cy="44958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14BBFA-E121-62B5-9981-A52F2125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9372" y="6319558"/>
            <a:ext cx="1051859" cy="4762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AEA74999-DE2A-43D7-BA98-BFC3CF1F84FC}" type="slidenum">
              <a:rPr kumimoji="1" lang="ja-JP" altLang="en-US" smtClean="0"/>
              <a:pPr>
                <a:spcAft>
                  <a:spcPts val="600"/>
                </a:spcAft>
              </a:pPr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024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8DD58-7737-276C-78EA-F7C456D18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>
                <a:latin typeface="メイリオ"/>
                <a:ea typeface="メイリオ"/>
              </a:rPr>
              <a:t>演習内容</a:t>
            </a:r>
            <a:endParaRPr kumimoji="1"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C78A7-408D-153B-DC2F-5C425F06E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16" y="1511559"/>
            <a:ext cx="11189368" cy="442653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メイリオ"/>
                <a:ea typeface="メイリオ"/>
              </a:rPr>
              <a:t>Google </a:t>
            </a:r>
            <a:r>
              <a:rPr lang="en-US" sz="1800" dirty="0" err="1">
                <a:latin typeface="メイリオ"/>
                <a:ea typeface="メイリオ"/>
              </a:rPr>
              <a:t>Colab</a:t>
            </a:r>
            <a:r>
              <a:rPr lang="ja-JP" altLang="en-US" sz="1800">
                <a:latin typeface="メイリオ"/>
                <a:ea typeface="メイリオ"/>
              </a:rPr>
              <a:t>による演習</a:t>
            </a:r>
            <a:endParaRPr lang="en-US" altLang="ja-JP" sz="1800" dirty="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lang="ja-JP" altLang="en-US" sz="1800">
                <a:latin typeface="メイリオ"/>
                <a:ea typeface="メイリオ"/>
              </a:rPr>
              <a:t>基礎実習</a:t>
            </a:r>
            <a:r>
              <a:rPr lang="en-US" altLang="ja-JP" sz="1800" dirty="0">
                <a:latin typeface="メイリオ"/>
                <a:ea typeface="メイリオ"/>
              </a:rPr>
              <a:t>3</a:t>
            </a:r>
          </a:p>
          <a:p>
            <a:pPr marL="342900" indent="-342900">
              <a:buFont typeface="+mj-lt"/>
              <a:buAutoNum type="arabicPeriod"/>
            </a:pPr>
            <a:r>
              <a:rPr lang="ja-JP" altLang="en-US" sz="1800">
                <a:latin typeface="メイリオ"/>
                <a:ea typeface="メイリオ"/>
              </a:rPr>
              <a:t>パーセプトロン</a:t>
            </a:r>
            <a:endParaRPr lang="en-US" altLang="ja-JP" sz="1800" dirty="0">
              <a:latin typeface="メイリオ"/>
              <a:ea typeface="メイリオ"/>
            </a:endParaRPr>
          </a:p>
          <a:p>
            <a:pPr lvl="1">
              <a:buClr>
                <a:schemeClr val="bg1"/>
              </a:buClr>
              <a:buFont typeface="Wingdings" pitchFamily="2" charset="2"/>
              <a:buChar char="p"/>
            </a:pPr>
            <a:r>
              <a:rPr lang="ja-JP" sz="1600" b="0">
                <a:latin typeface="メイリオ"/>
                <a:ea typeface="メイリオ"/>
                <a:hlinkClick r:id="rId2"/>
              </a:rPr>
              <a:t>https://colab.research.google.com/drive/188BM4B5aAk1t2le7w-uPpQy_ORlTwES-?usp=sharing</a:t>
            </a:r>
            <a:r>
              <a:rPr lang="ja-JP" sz="1600" b="0">
                <a:latin typeface="メイリオ"/>
                <a:ea typeface="メイリオ"/>
              </a:rPr>
              <a:t> </a:t>
            </a:r>
            <a:endParaRPr lang="en-US" altLang="ja-JP" sz="1600" b="0" dirty="0">
              <a:latin typeface="メイリオ"/>
              <a:ea typeface="メイリオ"/>
            </a:endParaRPr>
          </a:p>
          <a:p>
            <a:pPr lvl="1">
              <a:buClr>
                <a:schemeClr val="bg1"/>
              </a:buClr>
              <a:buFont typeface="Wingdings" pitchFamily="2" charset="2"/>
              <a:buChar char="p"/>
            </a:pPr>
            <a:endParaRPr lang="en-US" altLang="ja-JP" sz="1800" b="0" dirty="0"/>
          </a:p>
          <a:p>
            <a:pPr marL="342900" indent="-342900">
              <a:buFont typeface="+mj-lt"/>
              <a:buAutoNum type="arabicPeriod"/>
            </a:pPr>
            <a:r>
              <a:rPr lang="ja-JP" altLang="en-US" sz="1800">
                <a:latin typeface="Meiryo"/>
                <a:ea typeface="Meiryo"/>
              </a:rPr>
              <a:t>画像</a:t>
            </a:r>
            <a:r>
              <a:rPr lang="ja-JP" sz="1800">
                <a:latin typeface="Meiryo"/>
                <a:ea typeface="Meiryo"/>
              </a:rPr>
              <a:t>生成</a:t>
            </a:r>
            <a:r>
              <a:rPr lang="en-US" altLang="ja-JP" sz="1800" dirty="0">
                <a:latin typeface="Meiryo"/>
                <a:ea typeface="Meiryo UI"/>
              </a:rPr>
              <a:t>2</a:t>
            </a:r>
            <a:r>
              <a:rPr lang="en-US" altLang="ja-JP" sz="1800">
                <a:latin typeface="Meiryo"/>
                <a:ea typeface="Meiryo UI"/>
              </a:rPr>
              <a:t>（付録）</a:t>
            </a:r>
            <a:endParaRPr lang="en-US" altLang="ja-JP" sz="1800" dirty="0">
              <a:latin typeface="Meiryo"/>
              <a:ea typeface="Meiryo UI"/>
            </a:endParaRPr>
          </a:p>
          <a:p>
            <a:pPr lvl="1">
              <a:buClr>
                <a:schemeClr val="bg1"/>
              </a:buClr>
              <a:buFont typeface="Wingdings" pitchFamily="2" charset="2"/>
              <a:buChar char="p"/>
            </a:pPr>
            <a:r>
              <a:rPr lang="en-US" altLang="ja-JP" sz="1600" b="0" dirty="0">
                <a:latin typeface="Meiryo"/>
                <a:ea typeface="Meiryo UI"/>
                <a:hlinkClick r:id="rId3"/>
              </a:rPr>
              <a:t>https://colab.research.google.com/drive/1sBGFQp</a:t>
            </a:r>
            <a:r>
              <a:rPr lang="ja-JP" altLang="ja-JP" sz="1600" b="0">
                <a:latin typeface="Meiryo"/>
                <a:ea typeface="Meiryo"/>
                <a:hlinkClick r:id="rId3"/>
              </a:rPr>
              <a:t>qCeAVJ54Pt7B_o88QwT9c-a5m3?usp=sharing</a:t>
            </a:r>
            <a:r>
              <a:rPr lang="ja-JP" sz="1600" b="0">
                <a:latin typeface="Meiryo"/>
                <a:ea typeface="Meiryo"/>
              </a:rPr>
              <a:t> </a:t>
            </a:r>
            <a:endParaRPr lang="en-US" altLang="ja-JP" sz="1600" b="0" dirty="0">
              <a:latin typeface="Meiryo"/>
              <a:ea typeface="Meiryo"/>
            </a:endParaRPr>
          </a:p>
          <a:p>
            <a:pPr lvl="1">
              <a:buClr>
                <a:schemeClr val="bg1"/>
              </a:buClr>
              <a:buFont typeface="Wingdings" pitchFamily="2" charset="2"/>
              <a:buChar char="p"/>
            </a:pPr>
            <a:endParaRPr lang="en-US" altLang="ja-JP" sz="1800" b="0" dirty="0">
              <a:latin typeface="Meiryo"/>
              <a:ea typeface="Meiryo"/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sz="1800">
                <a:latin typeface="Meiryo"/>
                <a:ea typeface="Meiryo"/>
              </a:rPr>
              <a:t>畳み込みニューラルネットワーク</a:t>
            </a:r>
            <a:endParaRPr lang="en-US" altLang="ja-JP" sz="1800" dirty="0">
              <a:latin typeface="Meiryo"/>
              <a:ea typeface="Meiryo UI"/>
            </a:endParaRPr>
          </a:p>
          <a:p>
            <a:pPr lvl="1">
              <a:buClr>
                <a:schemeClr val="bg1"/>
              </a:buClr>
              <a:buFont typeface="Wingdings" pitchFamily="2" charset="2"/>
              <a:buChar char="p"/>
            </a:pPr>
            <a:r>
              <a:rPr lang="en-US" altLang="ja-JP" sz="1600" b="0" u="sng" dirty="0">
                <a:latin typeface="Meiryo"/>
                <a:ea typeface="Meiryo"/>
                <a:hlinkClick r:id="rId4"/>
              </a:rPr>
              <a:t>https://colab.research.google.com/drive/1Sgi3Ic3vMp30au0rNjh96KrZP-pFxNHA?usp=sharing</a:t>
            </a:r>
            <a:endParaRPr lang="en-US" altLang="ja-JP" sz="1600" b="0" u="sng" dirty="0">
              <a:latin typeface="Meiryo"/>
              <a:ea typeface="Meiryo"/>
            </a:endParaRPr>
          </a:p>
          <a:p>
            <a:pPr marL="0" indent="0">
              <a:buNone/>
            </a:pPr>
            <a:endParaRPr lang="en-US" altLang="ja-JP" sz="1600" b="0" u="sng" dirty="0">
              <a:latin typeface="Meiryo"/>
              <a:ea typeface="Meiry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668CE-D74B-ED4B-DE4A-0D5B47B2B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8773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DB8F36-AD50-C8AE-E6FA-574A7B83C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手順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DE76509-9FAD-F79A-C1ED-8F9AF6CF8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/>
          </a:p>
          <a:p>
            <a:pPr marL="0" indent="0">
              <a:buNone/>
            </a:pPr>
            <a:r>
              <a:rPr lang="ja-JP" altLang="en-US" sz="3200"/>
              <a:t>下記のリンクにアクセス</a:t>
            </a:r>
            <a:endParaRPr lang="en-US" altLang="ja-JP" sz="3200"/>
          </a:p>
          <a:p>
            <a:pPr marL="0" indent="0">
              <a:buNone/>
            </a:pPr>
            <a:r>
              <a:rPr lang="en-US" altLang="ja-JP" sz="3200" b="0">
                <a:hlinkClick r:id="rId2"/>
              </a:rPr>
              <a:t>https://github.com/ri0097fx/2023</a:t>
            </a:r>
            <a:r>
              <a:rPr lang="ja-JP" altLang="en-US" sz="3200" b="0"/>
              <a:t>　</a:t>
            </a:r>
            <a:endParaRPr lang="en-US" altLang="ja-JP" sz="3200" b="0"/>
          </a:p>
          <a:p>
            <a:pPr marL="0" indent="0">
              <a:buNone/>
            </a:pPr>
            <a:endParaRPr lang="en-US" altLang="ja-JP" b="0"/>
          </a:p>
          <a:p>
            <a:pPr marL="0" indent="0">
              <a:buNone/>
            </a:pPr>
            <a:r>
              <a:rPr lang="ja-JP" altLang="en-US" b="0"/>
              <a:t>それぞれの</a:t>
            </a:r>
            <a:r>
              <a:rPr lang="en-US" altLang="ja-JP" b="0"/>
              <a:t>URL</a:t>
            </a:r>
            <a:r>
              <a:rPr lang="ja-JP" altLang="en-US" b="0"/>
              <a:t>がまとめてあります</a:t>
            </a:r>
            <a:r>
              <a:rPr lang="en-US" altLang="ja-JP" b="0"/>
              <a:t>.</a:t>
            </a:r>
            <a:endParaRPr lang="ja-JP" altLang="en-US" sz="3200" b="0"/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1F4224-A0A8-F6EA-5B19-412CC7EF3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780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1EED84-9CE8-03FD-A593-6BA980635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アンケート</a:t>
            </a:r>
            <a:r>
              <a:rPr kumimoji="1" lang="en-US" altLang="ja-JP"/>
              <a:t>/</a:t>
            </a:r>
            <a:r>
              <a:rPr kumimoji="1" lang="ja-JP" altLang="en-US"/>
              <a:t>次回予定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DAA6D2-1795-91C6-7457-BE6B6574F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5" name="図 4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95084CB7-7724-0E19-C463-53171F812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324" y="3991122"/>
            <a:ext cx="6610289" cy="1787634"/>
          </a:xfrm>
          <a:prstGeom prst="rect">
            <a:avLst/>
          </a:prstGeom>
        </p:spPr>
      </p:pic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CB988216-82B4-5661-0098-F0298F60B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359" y="1640929"/>
            <a:ext cx="8750548" cy="4239486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800" b="0"/>
              <a:t>12/18</a:t>
            </a:r>
            <a:r>
              <a:rPr lang="ja-JP" altLang="en-US" sz="2800" b="0"/>
              <a:t> </a:t>
            </a:r>
            <a:r>
              <a:rPr lang="en-US" altLang="ja-JP" sz="2800" b="0"/>
              <a:t> </a:t>
            </a:r>
          </a:p>
          <a:p>
            <a:r>
              <a:rPr lang="en-US" altLang="ja-JP" sz="2800" b="0"/>
              <a:t>Google </a:t>
            </a:r>
            <a:r>
              <a:rPr lang="en-US" altLang="ja-JP" sz="2800" b="0" err="1"/>
              <a:t>colab</a:t>
            </a:r>
            <a:r>
              <a:rPr lang="ja-JP" altLang="en-US" sz="2800" b="0"/>
              <a:t>で</a:t>
            </a:r>
            <a:r>
              <a:rPr lang="en-US" altLang="ja-JP" sz="2800" b="0"/>
              <a:t>AI</a:t>
            </a:r>
            <a:r>
              <a:rPr lang="ja-JP" altLang="en-US" sz="2800" b="0"/>
              <a:t>の構築</a:t>
            </a:r>
            <a:r>
              <a:rPr lang="en-US" altLang="ja-JP" sz="2800" b="0"/>
              <a:t>(</a:t>
            </a:r>
            <a:r>
              <a:rPr lang="ja-JP" altLang="en-US" sz="2800" b="0"/>
              <a:t>ネットワーク設計、訓練</a:t>
            </a:r>
            <a:r>
              <a:rPr lang="en-US" altLang="ja-JP" sz="2800" b="0"/>
              <a:t>)</a:t>
            </a:r>
          </a:p>
          <a:p>
            <a:r>
              <a:rPr lang="ja-JP" altLang="en-US" sz="2800" b="0"/>
              <a:t>モデルの軽量化（枝刈り）</a:t>
            </a:r>
            <a:endParaRPr lang="en-US" altLang="ja-JP" sz="2800" b="0"/>
          </a:p>
          <a:p>
            <a:pPr marL="0" indent="0">
              <a:buNone/>
            </a:pPr>
            <a:r>
              <a:rPr lang="en-US" altLang="ja-JP" sz="2800" b="0"/>
              <a:t>12/25 </a:t>
            </a:r>
          </a:p>
          <a:p>
            <a:r>
              <a:rPr lang="en-US" altLang="ja-JP" sz="2800" b="0"/>
              <a:t>Jetson nano</a:t>
            </a:r>
            <a:r>
              <a:rPr lang="ja-JP" altLang="en-US" sz="2800" b="0"/>
              <a:t>上での実装</a:t>
            </a:r>
            <a:endParaRPr lang="en-US" altLang="ja-JP" sz="2800" b="0"/>
          </a:p>
          <a:p>
            <a:r>
              <a:rPr lang="ja-JP" altLang="en-US" sz="2800" b="0"/>
              <a:t>カメラを使った分類</a:t>
            </a:r>
            <a:endParaRPr lang="en-US" altLang="ja-JP" sz="2800" b="0"/>
          </a:p>
          <a:p>
            <a:pPr marL="0" indent="0">
              <a:buNone/>
            </a:pPr>
            <a:r>
              <a:rPr lang="en-US" altLang="ja-JP" sz="2800" b="0"/>
              <a:t>1/15</a:t>
            </a:r>
          </a:p>
          <a:p>
            <a:r>
              <a:rPr lang="ja-JP" altLang="en-US" sz="2800" b="0"/>
              <a:t>発表</a:t>
            </a:r>
            <a:endParaRPr lang="en-US" altLang="ja-JP" sz="2800" b="0"/>
          </a:p>
          <a:p>
            <a:pPr marL="0" indent="0">
              <a:buNone/>
            </a:pPr>
            <a:endParaRPr lang="ja-JP" altLang="en-US" sz="2800" b="0"/>
          </a:p>
          <a:p>
            <a:pPr marL="0" indent="0">
              <a:buNone/>
            </a:pP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4883059"/>
      </p:ext>
    </p:extLst>
  </p:cSld>
  <p:clrMapOvr>
    <a:masterClrMapping/>
  </p:clrMapOvr>
</p:sld>
</file>

<file path=ppt/theme/theme1.xml><?xml version="1.0" encoding="utf-8"?>
<a:theme xmlns:a="http://schemas.openxmlformats.org/drawingml/2006/main" name="Rits">
  <a:themeElements>
    <a:clrScheme name="暖かみのある青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メイリオ_times new roman">
      <a:majorFont>
        <a:latin typeface="Times New Roman"/>
        <a:ea typeface="メイリオ"/>
        <a:cs typeface=""/>
      </a:majorFont>
      <a:minorFont>
        <a:latin typeface="Times New Roman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3600" dirty="0" smtClean="0">
            <a:latin typeface="+mn-ea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its" id="{AA91DC81-DCBB-4B0F-AC73-F33AB44BC606}" vid="{8AE89380-4569-4F9C-8E8B-8B0F7D7B55B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 Attempt to Realize Zero-shot Ancient Document Restoration</Template>
  <TotalTime>6974</TotalTime>
  <Words>236</Words>
  <Application>Microsoft Macintosh PowerPoint</Application>
  <PresentationFormat>ワイド画面</PresentationFormat>
  <Paragraphs>63</Paragraphs>
  <Slides>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6" baseType="lpstr">
      <vt:lpstr>メイリオ</vt:lpstr>
      <vt:lpstr>メイリオ</vt:lpstr>
      <vt:lpstr>游ゴシック</vt:lpstr>
      <vt:lpstr>Arial</vt:lpstr>
      <vt:lpstr>Source Sans Pro</vt:lpstr>
      <vt:lpstr>Times New Roman</vt:lpstr>
      <vt:lpstr>Verdana</vt:lpstr>
      <vt:lpstr>Wingdings</vt:lpstr>
      <vt:lpstr>Rits</vt:lpstr>
      <vt:lpstr>2023年度-応用演習4</vt:lpstr>
      <vt:lpstr>スケジュール</vt:lpstr>
      <vt:lpstr>今日の内容</vt:lpstr>
      <vt:lpstr>応用演習の目標</vt:lpstr>
      <vt:lpstr>演習内容</vt:lpstr>
      <vt:lpstr>手順</vt:lpstr>
      <vt:lpstr>アンケート/次回予定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金子 隼大(ri0099xx)</dc:creator>
  <cp:lastModifiedBy>石橋 龍人(ri0097fx)</cp:lastModifiedBy>
  <cp:revision>15</cp:revision>
  <dcterms:created xsi:type="dcterms:W3CDTF">2023-11-14T06:57:22Z</dcterms:created>
  <dcterms:modified xsi:type="dcterms:W3CDTF">2023-12-11T07:17:21Z</dcterms:modified>
</cp:coreProperties>
</file>