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77" r:id="rId3"/>
    <p:sldId id="262" r:id="rId4"/>
    <p:sldId id="259" r:id="rId5"/>
    <p:sldId id="278" r:id="rId6"/>
    <p:sldId id="271" r:id="rId7"/>
    <p:sldId id="276" r:id="rId8"/>
    <p:sldId id="272" r:id="rId9"/>
    <p:sldId id="266" r:id="rId10"/>
  </p:sldIdLst>
  <p:sldSz cx="12192000" cy="6858000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47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5F3A01-EFCE-491A-8A98-45DD5CB03B3B}" v="241" dt="2023-12-04T04:04:22.811"/>
    <p1510:client id="{CD6E3204-E2A2-D7B8-F40B-EA38E86A1599}" v="33" dt="2023-12-04T03:18:33.7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2"/>
  </p:normalViewPr>
  <p:slideViewPr>
    <p:cSldViewPr snapToGrid="0">
      <p:cViewPr varScale="1">
        <p:scale>
          <a:sx n="106" d="100"/>
          <a:sy n="106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F5B62-D643-483C-9124-E90D49669F5A}" type="datetimeFigureOut">
              <a:rPr kumimoji="1" lang="ja-JP" altLang="en-US" smtClean="0"/>
              <a:t>2023/12/6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4ECE6-28CA-4CD3-ABF1-C6C4CF41A3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6799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4ECE6-28CA-4CD3-ABF1-C6C4CF41A3FE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4055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 スライド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752358B3-1EF8-4B0A-A72B-0C049E9BE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3851"/>
            <a:ext cx="12192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2773" y="2660208"/>
            <a:ext cx="10363200" cy="13716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81874" y="4866979"/>
            <a:ext cx="9875772" cy="546249"/>
          </a:xfrm>
        </p:spPr>
        <p:txBody>
          <a:bodyPr anchor="b"/>
          <a:lstStyle>
            <a:lvl1pPr marL="0" indent="0">
              <a:buFont typeface="Wingdings"/>
              <a:buNone/>
              <a:defRPr sz="2800" b="1"/>
            </a:lvl1pPr>
          </a:lstStyle>
          <a:p>
            <a:pPr lvl="0"/>
            <a:r>
              <a:rPr lang="ja-JP" altLang="en-US"/>
              <a:t>マスター サブタイトルの書式設定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895714" y="6319501"/>
            <a:ext cx="1208443" cy="4572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日付プレースホルダー 3">
            <a:extLst>
              <a:ext uri="{FF2B5EF4-FFF2-40B4-BE49-F238E27FC236}">
                <a16:creationId xmlns:a16="http://schemas.microsoft.com/office/drawing/2014/main" id="{24A1E4D9-C7EE-417F-ADE5-A502B897AD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79F22014-F2CC-4B09-AF83-83A8F5E4274A}" type="datetime1">
              <a:rPr kumimoji="1" lang="ja-JP" altLang="en-US" smtClean="0"/>
              <a:t>2023/12/6</a:t>
            </a:fld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BAE3A62-196C-9BB2-AB37-5C0846CDEC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12" y="538072"/>
            <a:ext cx="509050" cy="94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9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コンテンツ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49102" y="550685"/>
            <a:ext cx="10033303" cy="821914"/>
          </a:xfrm>
        </p:spPr>
        <p:txBody>
          <a:bodyPr/>
          <a:lstStyle>
            <a:lvl1pPr algn="l">
              <a:defRPr sz="3600" b="1"/>
            </a:lvl1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7" y="1598646"/>
            <a:ext cx="6815667" cy="45275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3" y="1598646"/>
            <a:ext cx="4011084" cy="45275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2348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 noTextEdit="1"/>
          </p:cNvSpPr>
          <p:nvPr>
            <p:ph type="pic" idx="1"/>
          </p:nvPr>
        </p:nvSpPr>
        <p:spPr>
          <a:xfrm>
            <a:off x="2389717" y="1772793"/>
            <a:ext cx="7315200" cy="29547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日付プレースホルダー 3">
            <a:extLst>
              <a:ext uri="{FF2B5EF4-FFF2-40B4-BE49-F238E27FC236}">
                <a16:creationId xmlns:a16="http://schemas.microsoft.com/office/drawing/2014/main" id="{D56B58AE-DA37-4197-ABD2-06842B77062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C640929B-A2F6-4A7B-A1C0-B101DB16180A}" type="datetime1">
              <a:rPr kumimoji="1" lang="ja-JP" altLang="en-US" smtClean="0"/>
              <a:t>2023/12/6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3717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縦書きテキスト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6473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縦書きテキスト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56652" y="1628780"/>
            <a:ext cx="2622549" cy="4391025"/>
          </a:xfrm>
        </p:spPr>
        <p:txBody>
          <a:bodyPr vert="eaVert"/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719667" y="1628780"/>
            <a:ext cx="7833784" cy="43910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1103379" y="6245230"/>
            <a:ext cx="2318839" cy="612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661429D-195E-4118-9E4F-512A3538EF5D}" type="datetime1">
              <a:rPr kumimoji="1" lang="ja-JP" altLang="en-US" smtClean="0"/>
              <a:t>2023/12/6</a:t>
            </a:fld>
            <a:endParaRPr kumimoji="1" lang="ja-JP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3596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、テキスト、コンテンツ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34353" y="304802"/>
            <a:ext cx="9999881" cy="1018390"/>
          </a:xfrm>
        </p:spPr>
        <p:txBody>
          <a:bodyPr/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719668" y="1752600"/>
            <a:ext cx="5249333" cy="4267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72201" y="1752600"/>
            <a:ext cx="5251451" cy="4267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8177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/4つの内容" type="fourObj" preserve="1">
  <p:cSld name="タイトル/4つの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ja-JP" altLang="en-US"/>
              <a:t>マスター タイトルの書式設定</a:t>
            </a:r>
            <a:endParaRPr lang="ko-KR" altLang="en-US"/>
          </a:p>
        </p:txBody>
      </p:sp>
      <p:sp>
        <p:nvSpPr>
          <p:cNvPr id="3" name="内容プレースホルダー 2"/>
          <p:cNvSpPr>
            <a:spLocks noGrp="1"/>
          </p:cNvSpPr>
          <p:nvPr>
            <p:ph sz="quarter" idx="1"/>
          </p:nvPr>
        </p:nvSpPr>
        <p:spPr>
          <a:xfrm>
            <a:off x="609877" y="1600935"/>
            <a:ext cx="5387235" cy="2197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ko-KR" altLang="en-US"/>
          </a:p>
        </p:txBody>
      </p:sp>
      <p:sp>
        <p:nvSpPr>
          <p:cNvPr id="4" name="内容プレースホルダー 3"/>
          <p:cNvSpPr>
            <a:spLocks noGrp="1"/>
          </p:cNvSpPr>
          <p:nvPr>
            <p:ph sz="quarter" idx="2"/>
          </p:nvPr>
        </p:nvSpPr>
        <p:spPr>
          <a:xfrm>
            <a:off x="6200401" y="1600935"/>
            <a:ext cx="5387235" cy="2197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ko-KR" altLang="en-US"/>
          </a:p>
        </p:txBody>
      </p:sp>
      <p:sp>
        <p:nvSpPr>
          <p:cNvPr id="5" name="内容プレースホルダー 4"/>
          <p:cNvSpPr>
            <a:spLocks noGrp="1"/>
          </p:cNvSpPr>
          <p:nvPr>
            <p:ph sz="quarter" idx="3"/>
          </p:nvPr>
        </p:nvSpPr>
        <p:spPr>
          <a:xfrm>
            <a:off x="608313" y="3986042"/>
            <a:ext cx="5387235" cy="2197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ko-KR" altLang="en-US"/>
          </a:p>
        </p:txBody>
      </p:sp>
      <p:sp>
        <p:nvSpPr>
          <p:cNvPr id="6" name="内容プレースホルダー 5"/>
          <p:cNvSpPr>
            <a:spLocks noGrp="1"/>
          </p:cNvSpPr>
          <p:nvPr>
            <p:ph sz="quarter" idx="4"/>
          </p:nvPr>
        </p:nvSpPr>
        <p:spPr>
          <a:xfrm>
            <a:off x="6198841" y="3986042"/>
            <a:ext cx="5387235" cy="2197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ko-KR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914805" y="6251247"/>
            <a:ext cx="2541167" cy="457401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/>
          <a:lstStyle/>
          <a:p>
            <a:fld id="{5687B714-7087-4EE8-8BD1-7DA991C540E3}" type="datetime1">
              <a:rPr kumimoji="1" lang="ja-JP" altLang="en-US" smtClean="0"/>
              <a:t>2023/12/6</a:t>
            </a:fld>
            <a:endParaRPr kumimoji="1" lang="ja-JP" altLang="en-US"/>
          </a:p>
        </p:txBody>
      </p:sp>
      <p:sp>
        <p:nvSpPr>
          <p:cNvPr id="8" name="フッタ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167460" y="6251247"/>
            <a:ext cx="3862597" cy="457401"/>
          </a:xfrm>
          <a:noFill/>
          <a:ln w="25400" cap="flat" cmpd="sng" algn="ctr">
            <a:noFill/>
            <a:prstDash val="solid"/>
            <a:round/>
          </a:ln>
        </p:spPr>
        <p:txBody>
          <a:bodyPr vert="horz" wrap="square" lIns="89994" tIns="46783" rIns="89994" bIns="46783" anchor="t">
            <a:noAutofit/>
          </a:bodyPr>
          <a:lstStyle/>
          <a:p>
            <a:endParaRPr kumimoji="1"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741546" y="6251247"/>
            <a:ext cx="2541167" cy="457401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wrap="square" lIns="89994" tIns="46783" rIns="89994" bIns="46783" anchor="t">
            <a:noAutofit/>
          </a:bodyPr>
          <a:lstStyle/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32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なし" type="blank" preserve="1">
  <p:cSld name="な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</p:spPr>
        <p:txBody>
          <a:bodyPr/>
          <a:lstStyle/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1158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 スライド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752358B3-1EF8-4B0A-A72B-0C049E9BE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2773" y="2660208"/>
            <a:ext cx="10363200" cy="13716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81874" y="4866979"/>
            <a:ext cx="9875772" cy="546249"/>
          </a:xfrm>
        </p:spPr>
        <p:txBody>
          <a:bodyPr anchor="b"/>
          <a:lstStyle>
            <a:lvl1pPr marL="0" indent="0">
              <a:buFont typeface="Wingdings"/>
              <a:buNone/>
              <a:defRPr sz="2800" b="1"/>
            </a:lvl1pPr>
          </a:lstStyle>
          <a:p>
            <a:pPr lvl="0"/>
            <a:r>
              <a:rPr lang="ja-JP" altLang="en-US"/>
              <a:t>マスター サブタイトルの書式設定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895714" y="6319501"/>
            <a:ext cx="1208443" cy="4572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23E44599-A05B-4B0B-9E80-7FAF785BE99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E1954779-798C-4C8F-9171-FEBCA2991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23" y="739596"/>
            <a:ext cx="526470" cy="824055"/>
          </a:xfrm>
          <a:prstGeom prst="rect">
            <a:avLst/>
          </a:prstGeom>
        </p:spPr>
      </p:pic>
      <p:sp>
        <p:nvSpPr>
          <p:cNvPr id="12" name="日付プレースホルダー 3">
            <a:extLst>
              <a:ext uri="{FF2B5EF4-FFF2-40B4-BE49-F238E27FC236}">
                <a16:creationId xmlns:a16="http://schemas.microsoft.com/office/drawing/2014/main" id="{24A1E4D9-C7EE-417F-ADE5-A502B897AD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EC312E50-3471-46D8-B968-D00F899F1DC8}" type="datetime1">
              <a:rPr kumimoji="1" lang="ja-JP" altLang="en-US" smtClean="0"/>
              <a:t>2023/12/6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4260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32934" y="1511559"/>
            <a:ext cx="10391209" cy="4426533"/>
          </a:xfrm>
        </p:spPr>
        <p:txBody>
          <a:bodyPr/>
          <a:lstStyle>
            <a:lvl1pPr marL="252000" indent="-252000">
              <a:buFont typeface="Arial" panose="020B0604020202020204" pitchFamily="34" charset="0"/>
              <a:buChar char="•"/>
              <a:defRPr sz="3200"/>
            </a:lvl1pPr>
            <a:lvl2pPr marL="355600" indent="-174625">
              <a:buFont typeface="Arial" panose="020B0604020202020204" pitchFamily="34" charset="0"/>
              <a:buChar char="•"/>
              <a:tabLst>
                <a:tab pos="72000" algn="l"/>
              </a:tabLst>
              <a:defRPr sz="2800"/>
            </a:lvl2pPr>
            <a:lvl3pPr marL="457200" indent="-185738">
              <a:buFont typeface="Arial" panose="020B0604020202020204" pitchFamily="34" charset="0"/>
              <a:buChar char="•"/>
              <a:defRPr sz="2000"/>
            </a:lvl3pPr>
            <a:lvl4pPr marL="446088" indent="-90488">
              <a:buFont typeface="Arial" panose="020B0604020202020204" pitchFamily="34" charset="0"/>
              <a:buChar char="•"/>
              <a:defRPr sz="1800"/>
            </a:lvl4pPr>
            <a:lvl5pPr marL="536575" indent="-90488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032684" y="6309976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日付プレースホルダー 3">
            <a:extLst>
              <a:ext uri="{FF2B5EF4-FFF2-40B4-BE49-F238E27FC236}">
                <a16:creationId xmlns:a16="http://schemas.microsoft.com/office/drawing/2014/main" id="{1F7ACB8C-F048-4702-9843-FF69E2E3DB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4B8F5AB7-5034-4BBE-B2A3-23A9591E78A3}" type="datetime1">
              <a:rPr kumimoji="1" lang="ja-JP" altLang="en-US" smtClean="0"/>
              <a:t>2023/12/6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005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32934" y="1511559"/>
            <a:ext cx="10391209" cy="4426533"/>
          </a:xfrm>
        </p:spPr>
        <p:txBody>
          <a:bodyPr/>
          <a:lstStyle>
            <a:lvl1pPr marL="252000" indent="-252000">
              <a:buFont typeface="Arial" panose="020B0604020202020204" pitchFamily="34" charset="0"/>
              <a:buChar char="•"/>
              <a:defRPr sz="3200"/>
            </a:lvl1pPr>
            <a:lvl2pPr marL="355600" indent="-174625">
              <a:buFont typeface="Arial" panose="020B0604020202020204" pitchFamily="34" charset="0"/>
              <a:buChar char="•"/>
              <a:tabLst>
                <a:tab pos="72000" algn="l"/>
              </a:tabLst>
              <a:defRPr sz="2800"/>
            </a:lvl2pPr>
            <a:lvl3pPr marL="457200" indent="-185738">
              <a:buFont typeface="Arial" panose="020B0604020202020204" pitchFamily="34" charset="0"/>
              <a:buChar char="•"/>
              <a:defRPr sz="2000"/>
            </a:lvl3pPr>
            <a:lvl4pPr marL="446088" indent="-90488">
              <a:buFont typeface="Arial" panose="020B0604020202020204" pitchFamily="34" charset="0"/>
              <a:buChar char="•"/>
              <a:defRPr sz="1800"/>
            </a:lvl4pPr>
            <a:lvl5pPr marL="536575" indent="-90488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032684" y="6309976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3E44599-A05B-4B0B-9E80-7FAF785BE99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日付プレースホルダー 3">
            <a:extLst>
              <a:ext uri="{FF2B5EF4-FFF2-40B4-BE49-F238E27FC236}">
                <a16:creationId xmlns:a16="http://schemas.microsoft.com/office/drawing/2014/main" id="{1F7ACB8C-F048-4702-9843-FF69E2E3DB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A429D7F8-5348-4A09-A634-E183A60837C5}" type="datetime1">
              <a:rPr kumimoji="1" lang="ja-JP" altLang="en-US" smtClean="0"/>
              <a:t>2023/12/6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3223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5AD82EAA-D844-4268-BD24-86FC3C55B2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AF470610-C617-436E-B121-17C6DDCAD50B}" type="datetime1">
              <a:rPr kumimoji="1" lang="ja-JP" altLang="en-US" smtClean="0"/>
              <a:t>2023/12/6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501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719668" y="1524000"/>
            <a:ext cx="5249333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72201" y="1524000"/>
            <a:ext cx="5251451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日付プレースホルダー 3">
            <a:extLst>
              <a:ext uri="{FF2B5EF4-FFF2-40B4-BE49-F238E27FC236}">
                <a16:creationId xmlns:a16="http://schemas.microsoft.com/office/drawing/2014/main" id="{C2A9D3F7-66F2-4208-9AA5-8E6CA030DC0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95FE51CE-4E8A-4F82-861E-B423033C32AE}" type="datetime1">
              <a:rPr kumimoji="1" lang="ja-JP" altLang="en-US" smtClean="0"/>
              <a:t>2023/12/6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741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0419" y="666975"/>
            <a:ext cx="10061985" cy="634701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日付プレースホルダー 3">
            <a:extLst>
              <a:ext uri="{FF2B5EF4-FFF2-40B4-BE49-F238E27FC236}">
                <a16:creationId xmlns:a16="http://schemas.microsoft.com/office/drawing/2014/main" id="{8F7A3AE1-624C-4F6B-8068-E2B3D101E9B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8A09EBDE-2FD6-4FA2-8B11-1AFB2E297325}" type="datetime1">
              <a:rPr kumimoji="1" lang="ja-JP" altLang="en-US" smtClean="0"/>
              <a:t>2023/12/6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6676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210401" y="6351303"/>
            <a:ext cx="869305" cy="39359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日付プレースホルダー 3">
            <a:extLst>
              <a:ext uri="{FF2B5EF4-FFF2-40B4-BE49-F238E27FC236}">
                <a16:creationId xmlns:a16="http://schemas.microsoft.com/office/drawing/2014/main" id="{E6E22FAD-5C86-491F-93CB-6282029D2E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8C52DA8A-D972-4ED8-B98E-BF9E5029D046}" type="datetime1">
              <a:rPr kumimoji="1" lang="ja-JP" altLang="en-US" smtClean="0"/>
              <a:t>2023/12/6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728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D1885381-817C-48DC-AD37-53B7BDB4EB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95C8B974-2E44-4C50-BFAE-222A9FFD2BCC}" type="datetime1">
              <a:rPr kumimoji="1" lang="ja-JP" altLang="en-US" smtClean="0"/>
              <a:t>2023/12/6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2481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ACF6043F-4053-490E-BC93-E31F91FA2798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9118"/>
            <a:ext cx="12192000" cy="6838882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32934" y="654855"/>
            <a:ext cx="9862171" cy="66158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b" anchorCtr="0"/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2934" y="2086718"/>
            <a:ext cx="10391209" cy="3851374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t" anchorCtr="0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39435"/>
            <a:ext cx="3860800" cy="48204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b" anchorCtr="0"/>
          <a:lstStyle>
            <a:lvl1pPr algn="ctr">
              <a:defRPr kumimoji="0" sz="1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936245" y="6299676"/>
            <a:ext cx="1128456" cy="47625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/>
          <a:lstStyle>
            <a:lvl1pPr algn="r">
              <a:defRPr kumimoji="0" sz="20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日付プレースホルダー 3">
            <a:extLst>
              <a:ext uri="{FF2B5EF4-FFF2-40B4-BE49-F238E27FC236}">
                <a16:creationId xmlns:a16="http://schemas.microsoft.com/office/drawing/2014/main" id="{223E463B-AA8B-417A-BE77-EBFD147BC8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76F48E05-0377-4933-BA47-F5D7D3C28EAB}" type="datetime1">
              <a:rPr kumimoji="1" lang="ja-JP" altLang="en-US" smtClean="0"/>
              <a:t>2023/12/6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134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rgbClr val="A62026"/>
        </a:buClr>
        <a:buSzPct val="100000"/>
        <a:buFont typeface="メイリオ" panose="020B0604030504040204" pitchFamily="50" charset="-128"/>
        <a:buNone/>
        <a:defRPr kumimoji="1" sz="3200" b="1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1pPr>
      <a:lvl2pPr marL="0" indent="0" algn="l" rtl="0" eaLnBrk="1" fontAlgn="base" hangingPunct="1">
        <a:spcBef>
          <a:spcPct val="20000"/>
        </a:spcBef>
        <a:spcAft>
          <a:spcPct val="0"/>
        </a:spcAft>
        <a:buClr>
          <a:srgbClr val="A62026"/>
        </a:buClr>
        <a:buSzPct val="100000"/>
        <a:buFont typeface="メイリオ" panose="020B0604030504040204" pitchFamily="50" charset="-128"/>
        <a:buNone/>
        <a:defRPr kumimoji="1" sz="2800" b="1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2pPr>
      <a:lvl3pPr marL="0" indent="0" algn="l" rtl="0" eaLnBrk="1" fontAlgn="base" hangingPunct="1">
        <a:spcBef>
          <a:spcPts val="600"/>
        </a:spcBef>
        <a:spcAft>
          <a:spcPct val="0"/>
        </a:spcAft>
        <a:buClr>
          <a:srgbClr val="A62026"/>
        </a:buClr>
        <a:buSzPct val="100000"/>
        <a:buFont typeface="メイリオ" panose="020B0604030504040204" pitchFamily="50" charset="-128"/>
        <a:buNone/>
        <a:defRPr kumimoji="1" sz="2000" b="1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3pPr>
      <a:lvl4pPr marL="0" indent="0" algn="l" rtl="0" eaLnBrk="1" fontAlgn="base" hangingPunct="1">
        <a:spcBef>
          <a:spcPct val="20000"/>
        </a:spcBef>
        <a:spcAft>
          <a:spcPct val="0"/>
        </a:spcAft>
        <a:buClr>
          <a:srgbClr val="A62026"/>
        </a:buClr>
        <a:buSzPct val="100000"/>
        <a:buFont typeface="メイリオ" panose="020B0604030504040204" pitchFamily="50" charset="-128"/>
        <a:buNone/>
        <a:defRPr kumimoji="1" sz="1800" b="1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4pPr>
      <a:lvl5pPr marL="0" indent="0" algn="l" rtl="0" eaLnBrk="1" fontAlgn="base" hangingPunct="1">
        <a:spcBef>
          <a:spcPct val="25000"/>
        </a:spcBef>
        <a:spcAft>
          <a:spcPct val="0"/>
        </a:spcAft>
        <a:buClr>
          <a:srgbClr val="A62026"/>
        </a:buClr>
        <a:buSzPct val="100000"/>
        <a:buFont typeface="メイリオ" panose="020B0604030504040204" pitchFamily="50" charset="-128"/>
        <a:buNone/>
        <a:defRPr kumimoji="1" sz="14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rgbClr val="0000CC"/>
        </a:buClr>
        <a:buFont typeface="Wingdings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rgbClr val="0000CC"/>
        </a:buClr>
        <a:buFont typeface="Wingdings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rgbClr val="0000CC"/>
        </a:buClr>
        <a:buFont typeface="Wingdings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rgbClr val="0000CC"/>
        </a:buClr>
        <a:buFont typeface="Wingdings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i0097fx/2023" TargetMode="External"/><Relationship Id="rId2" Type="http://schemas.openxmlformats.org/officeDocument/2006/relationships/hyperlink" Target="https://colab.research.google.com/drive/1xXIwb8mUwa3uT0cQ4bZH5n6NDu5iO17B?usp=sharin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olab.research.google.com/drive/1sBGFQpqCeAVJ54Pt7B_o88QwT9c-a5m3?usp=sharing" TargetMode="External"/><Relationship Id="rId5" Type="http://schemas.openxmlformats.org/officeDocument/2006/relationships/hyperlink" Target="https://colab.research.google.com/drive/188BM4B5aAk1t2le7w-uPpQy_ORlTwES-?usp=sharing" TargetMode="External"/><Relationship Id="rId4" Type="http://schemas.openxmlformats.org/officeDocument/2006/relationships/hyperlink" Target="https://colab.research.google.com/drive/1dhKHkm3qHYfWKjmUERNgmRvJxKwXS4lM?usp=sharin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ri0097fx/2023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ihpcedu@gmail.com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6B0C48-47FC-4D2F-F2A6-A9A63725E2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>
                <a:latin typeface="メイリオ"/>
                <a:ea typeface="メイリオ"/>
              </a:rPr>
              <a:t>2023</a:t>
            </a:r>
            <a:r>
              <a:rPr kumimoji="1" lang="ja-JP" altLang="en-US">
                <a:latin typeface="メイリオ"/>
                <a:ea typeface="メイリオ"/>
              </a:rPr>
              <a:t>年度</a:t>
            </a:r>
            <a:r>
              <a:rPr kumimoji="1" lang="en-US" altLang="ja-JP" dirty="0">
                <a:latin typeface="メイリオ"/>
                <a:ea typeface="メイリオ"/>
              </a:rPr>
              <a:t>-</a:t>
            </a:r>
            <a:r>
              <a:rPr kumimoji="1" lang="ja-JP" altLang="en-US">
                <a:latin typeface="メイリオ"/>
                <a:ea typeface="メイリオ"/>
              </a:rPr>
              <a:t>応用演習</a:t>
            </a:r>
            <a:r>
              <a:rPr lang="ja-JP" altLang="en-US">
                <a:latin typeface="メイリオ"/>
                <a:ea typeface="メイリオ"/>
              </a:rPr>
              <a:t>3</a:t>
            </a:r>
            <a:endParaRPr lang="en-US" altLang="ja-JP">
              <a:latin typeface="メイリオ"/>
              <a:ea typeface="メイリオ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B531BD5-E468-5EF3-74AE-51688FDE1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1874" y="4729525"/>
            <a:ext cx="9875772" cy="1049727"/>
          </a:xfrm>
        </p:spPr>
        <p:txBody>
          <a:bodyPr/>
          <a:lstStyle/>
          <a:p>
            <a:r>
              <a:rPr kumimoji="1" lang="ja-JP" altLang="en-US">
                <a:latin typeface="メイリオ"/>
                <a:ea typeface="メイリオ"/>
              </a:rPr>
              <a:t>知的高性能研究室</a:t>
            </a:r>
            <a:endParaRPr kumimoji="1" lang="en-US" altLang="ja-JP">
              <a:latin typeface="メイリオ"/>
              <a:ea typeface="メイリオ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1FA3E1-ACE6-1C35-4BFC-A41C62B00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9578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22FB9B-37D3-0C29-BB7F-B1E3BC260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今日の内容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19374D-69DF-4EA3-E34A-30910C2EA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altLang="ja-JP" sz="2800" dirty="0" err="1">
                <a:latin typeface="メイリオ"/>
                <a:ea typeface="メイリオ"/>
              </a:rPr>
              <a:t>Python練習</a:t>
            </a:r>
            <a:endParaRPr lang="en-US" sz="2800" dirty="0" err="1"/>
          </a:p>
          <a:p>
            <a:pPr lvl="2" indent="-185420"/>
            <a:r>
              <a:rPr lang="ja-JP" altLang="en-US" sz="2400" b="0" dirty="0">
                <a:latin typeface="メイリオ"/>
                <a:ea typeface="メイリオ"/>
              </a:rPr>
              <a:t>練習問題を通して</a:t>
            </a:r>
            <a:r>
              <a:rPr lang="en-US" altLang="ja-JP" sz="2400" b="0" dirty="0">
                <a:latin typeface="メイリオ"/>
                <a:ea typeface="メイリオ"/>
              </a:rPr>
              <a:t>Python</a:t>
            </a:r>
            <a:r>
              <a:rPr lang="ja-JP" altLang="en-US" sz="2400" b="0" dirty="0">
                <a:latin typeface="メイリオ"/>
                <a:ea typeface="メイリオ"/>
              </a:rPr>
              <a:t>に慣れる</a:t>
            </a:r>
            <a:endParaRPr lang="en-US" altLang="ja-JP" sz="2400" b="0" dirty="0">
              <a:latin typeface="メイリオ"/>
              <a:ea typeface="メイリオ"/>
            </a:endParaRPr>
          </a:p>
          <a:p>
            <a:pPr lvl="2" indent="-185420"/>
            <a:r>
              <a:rPr lang="ja-JP" altLang="en-US" sz="2400" b="0" dirty="0">
                <a:latin typeface="メイリオ"/>
                <a:ea typeface="メイリオ"/>
              </a:rPr>
              <a:t>グループで協力して進めていく</a:t>
            </a:r>
            <a:endParaRPr lang="en-US" altLang="ja-JP" sz="2400" b="0" dirty="0">
              <a:latin typeface="メイリオ"/>
              <a:ea typeface="メイリオ"/>
            </a:endParaRPr>
          </a:p>
          <a:p>
            <a:pPr marL="271145" lvl="2" indent="0">
              <a:buNone/>
            </a:pPr>
            <a:endParaRPr lang="en-US" altLang="ja-JP" sz="2400" dirty="0">
              <a:latin typeface="メイリオ"/>
              <a:ea typeface="メイリオ"/>
            </a:endParaRPr>
          </a:p>
          <a:p>
            <a:pPr marL="271145" lvl="2" indent="0">
              <a:buNone/>
            </a:pPr>
            <a:endParaRPr lang="en-US" altLang="ja-JP" sz="1800" dirty="0">
              <a:latin typeface="メイリオ"/>
              <a:ea typeface="メイリオ"/>
            </a:endParaRPr>
          </a:p>
          <a:p>
            <a:pPr lvl="1"/>
            <a:r>
              <a:rPr lang="ja-JP" altLang="en-US" dirty="0">
                <a:latin typeface="メイリオ"/>
                <a:ea typeface="メイリオ"/>
              </a:rPr>
              <a:t>パーセプトロン実装</a:t>
            </a:r>
            <a:endParaRPr lang="en-US" altLang="ja-JP" dirty="0">
              <a:latin typeface="メイリオ"/>
              <a:ea typeface="メイリオ"/>
            </a:endParaRPr>
          </a:p>
          <a:p>
            <a:pPr lvl="2" indent="-185420"/>
            <a:r>
              <a:rPr lang="ja-JP" altLang="en-US" sz="2400" b="0" dirty="0">
                <a:latin typeface="メイリオ"/>
                <a:ea typeface="メイリオ"/>
              </a:rPr>
              <a:t>ニューラルネットワークの基礎</a:t>
            </a:r>
            <a:endParaRPr lang="en-US" altLang="ja-JP" sz="2400" b="0" dirty="0">
              <a:latin typeface="メイリオ"/>
              <a:ea typeface="メイリオ"/>
            </a:endParaRPr>
          </a:p>
          <a:p>
            <a:pPr marL="180975" lvl="1" indent="0">
              <a:buNone/>
            </a:pPr>
            <a:endParaRPr lang="en-US" altLang="ja-JP" sz="2400" dirty="0">
              <a:latin typeface="メイリオ"/>
              <a:ea typeface="メイリオ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ACF40A-289A-3FD9-7FE1-9D2EE9333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6321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5EA6B9-0B91-D42C-2AC2-5FFA3D7D0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スケジュール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D4F7E9-C538-8476-1FF4-205068C05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800" dirty="0"/>
              <a:t>Python</a:t>
            </a:r>
            <a:r>
              <a:rPr lang="ja-JP" altLang="en-US" sz="2800" dirty="0"/>
              <a:t>基礎</a:t>
            </a:r>
            <a:endParaRPr lang="en-US" altLang="ja-JP" sz="2800" dirty="0"/>
          </a:p>
          <a:p>
            <a:r>
              <a:rPr lang="ja-JP" altLang="en-US" sz="2800" dirty="0"/>
              <a:t>パーセプトロン</a:t>
            </a:r>
            <a:endParaRPr lang="en-US" altLang="ja-JP" sz="2800" dirty="0"/>
          </a:p>
          <a:p>
            <a:r>
              <a:rPr lang="ja-JP" altLang="en-US" sz="2800" dirty="0"/>
              <a:t>畳み込みニューラルネットワーク</a:t>
            </a:r>
            <a:endParaRPr lang="en-US" altLang="ja-JP" sz="2800" dirty="0"/>
          </a:p>
          <a:p>
            <a:r>
              <a:rPr lang="ja-JP" altLang="en-US" sz="2800" dirty="0">
                <a:latin typeface="メイリオ"/>
                <a:ea typeface="メイリオ"/>
              </a:rPr>
              <a:t>研究体験 </a:t>
            </a:r>
            <a:r>
              <a:rPr lang="en-US" altLang="ja-JP" sz="2800" dirty="0">
                <a:latin typeface="メイリオ"/>
                <a:ea typeface="メイリオ"/>
              </a:rPr>
              <a:t>(</a:t>
            </a:r>
            <a:r>
              <a:rPr lang="ja-JP" altLang="en-US" sz="2800" dirty="0">
                <a:latin typeface="メイリオ"/>
                <a:ea typeface="メイリオ"/>
              </a:rPr>
              <a:t>全</a:t>
            </a:r>
            <a:r>
              <a:rPr lang="en-US" altLang="ja-JP" sz="2800" dirty="0">
                <a:latin typeface="メイリオ"/>
                <a:ea typeface="メイリオ"/>
              </a:rPr>
              <a:t>2</a:t>
            </a:r>
            <a:r>
              <a:rPr lang="ja-JP" altLang="en-US" sz="2800" dirty="0">
                <a:latin typeface="メイリオ"/>
                <a:ea typeface="メイリオ"/>
              </a:rPr>
              <a:t>回</a:t>
            </a:r>
            <a:r>
              <a:rPr lang="en-US" altLang="ja-JP" sz="2800" dirty="0">
                <a:latin typeface="メイリオ"/>
                <a:ea typeface="メイリオ"/>
              </a:rPr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ja-JP" altLang="en-US" sz="2000" b="0" i="0" u="none" strike="noStrike" dirty="0">
                <a:solidFill>
                  <a:srgbClr val="000000"/>
                </a:solidFill>
                <a:effectLst/>
                <a:latin typeface="Arial"/>
                <a:ea typeface="メイリオ"/>
                <a:cs typeface="Arial"/>
              </a:rPr>
              <a:t>産業 </a:t>
            </a:r>
            <a:r>
              <a:rPr lang="en-US" altLang="ja-JP" sz="2000" b="0" i="0" u="none" strike="noStrike" dirty="0">
                <a:solidFill>
                  <a:srgbClr val="000000"/>
                </a:solidFill>
                <a:effectLst/>
                <a:latin typeface="Arial"/>
                <a:ea typeface="メイリオ"/>
                <a:cs typeface="Arial"/>
              </a:rPr>
              <a:t>: </a:t>
            </a:r>
            <a:r>
              <a:rPr lang="ja-JP" altLang="en-US" sz="2000" b="0" i="0" u="sng" dirty="0">
                <a:solidFill>
                  <a:srgbClr val="FF0000"/>
                </a:solidFill>
                <a:effectLst/>
                <a:latin typeface="メイリオ"/>
                <a:ea typeface="メイリオ"/>
              </a:rPr>
              <a:t>表情分類</a:t>
            </a:r>
            <a:endParaRPr lang="en-US" altLang="ja-JP" sz="2000" b="0" u="sng" dirty="0">
              <a:solidFill>
                <a:srgbClr val="000000"/>
              </a:solidFill>
              <a:latin typeface="メイリオ"/>
              <a:ea typeface="メイリオ"/>
              <a:cs typeface="Arial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ja-JP" altLang="ja-JP" sz="2000" b="0" i="0" u="none" strike="noStrike" dirty="0">
                <a:effectLst/>
                <a:latin typeface="Arial"/>
                <a:ea typeface="メイリオ"/>
                <a:cs typeface="Arial"/>
              </a:rPr>
              <a:t>古代文献</a:t>
            </a:r>
            <a:r>
              <a:rPr lang="en-US" altLang="ja-JP" sz="2000" b="0" i="0" dirty="0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​</a:t>
            </a:r>
            <a:r>
              <a:rPr lang="ja-JP" altLang="en-US" sz="2000" b="0" dirty="0">
                <a:solidFill>
                  <a:srgbClr val="000000"/>
                </a:solidFill>
                <a:latin typeface="メイリオ"/>
                <a:ea typeface="メイリオ"/>
              </a:rPr>
              <a:t> </a:t>
            </a:r>
            <a:r>
              <a:rPr lang="en-US" altLang="ja-JP" sz="2000" b="0" dirty="0">
                <a:solidFill>
                  <a:srgbClr val="000000"/>
                </a:solidFill>
                <a:latin typeface="メイリオ"/>
                <a:ea typeface="メイリオ"/>
              </a:rPr>
              <a:t>:</a:t>
            </a:r>
            <a:r>
              <a:rPr lang="ja-JP" altLang="en-US" sz="2000" b="0" dirty="0">
                <a:solidFill>
                  <a:srgbClr val="000000"/>
                </a:solidFill>
                <a:latin typeface="メイリオ"/>
                <a:ea typeface="メイリオ"/>
              </a:rPr>
              <a:t> </a:t>
            </a:r>
            <a:r>
              <a:rPr lang="ja-JP" altLang="ja-JP" sz="2000" b="0" i="0" u="sng" strike="noStrike" dirty="0">
                <a:solidFill>
                  <a:srgbClr val="FF0000"/>
                </a:solidFill>
                <a:effectLst/>
                <a:latin typeface="Arial"/>
                <a:ea typeface="メイリオ"/>
                <a:cs typeface="Arial"/>
              </a:rPr>
              <a:t>解</a:t>
            </a:r>
            <a:r>
              <a:rPr lang="ja-JP" altLang="ja-JP" sz="2000" b="0" u="sng" dirty="0">
                <a:solidFill>
                  <a:srgbClr val="FF0000"/>
                </a:solidFill>
                <a:latin typeface="Arial"/>
                <a:ea typeface="メイリオ"/>
                <a:cs typeface="Arial"/>
              </a:rPr>
              <a:t>読</a:t>
            </a:r>
            <a:endParaRPr lang="en-US" altLang="ja-JP" sz="2000" b="0" u="sng" dirty="0">
              <a:solidFill>
                <a:srgbClr val="000000"/>
              </a:solidFill>
              <a:latin typeface="Arial"/>
              <a:ea typeface="メイリオ"/>
              <a:cs typeface="Arial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ja-JP" altLang="en-US" sz="2000" b="0" i="0" u="none" strike="noStrike" dirty="0">
                <a:solidFill>
                  <a:srgbClr val="000000"/>
                </a:solidFill>
                <a:effectLst/>
                <a:latin typeface="メイリオ" panose="020B0604030504040204" pitchFamily="50" charset="-128"/>
              </a:rPr>
              <a:t>ハードウェア </a:t>
            </a:r>
            <a:endParaRPr lang="en-US" altLang="ja-JP" sz="2000" b="0" dirty="0">
              <a:solidFill>
                <a:srgbClr val="00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2000" b="0" u="sng" dirty="0">
                <a:solidFill>
                  <a:srgbClr val="FF0000"/>
                </a:solidFill>
                <a:latin typeface="メイリオ"/>
                <a:ea typeface="メイリオ"/>
              </a:rPr>
              <a:t>AI</a:t>
            </a:r>
            <a:r>
              <a:rPr lang="ja-JP" altLang="en-US" sz="2000" b="0" u="sng" dirty="0">
                <a:solidFill>
                  <a:srgbClr val="FF0000"/>
                </a:solidFill>
                <a:latin typeface="メイリオ"/>
                <a:ea typeface="メイリオ"/>
              </a:rPr>
              <a:t>の軽量化 </a:t>
            </a:r>
            <a:endParaRPr lang="en-US" altLang="ja-JP" sz="2000" b="0" u="sng" dirty="0">
              <a:solidFill>
                <a:srgbClr val="FF0000"/>
              </a:solidFill>
              <a:latin typeface="メイリオ"/>
              <a:ea typeface="メイリオ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2000" b="0" i="0" u="sng" strike="noStrike" dirty="0">
                <a:solidFill>
                  <a:srgbClr val="FF0000"/>
                </a:solidFill>
                <a:effectLst/>
                <a:latin typeface="メイリオ"/>
                <a:ea typeface="メイリオ"/>
              </a:rPr>
              <a:t>IoT</a:t>
            </a:r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29FEB70-E373-F05D-BB1C-1D16AFF45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3</a:t>
            </a:fld>
            <a:endParaRPr kumimoji="1" lang="ja-JP" altLang="en-US"/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25A85643-45FE-BB0A-1CDA-CDF2AA3D5BA7}"/>
              </a:ext>
            </a:extLst>
          </p:cNvPr>
          <p:cNvGrpSpPr/>
          <p:nvPr/>
        </p:nvGrpSpPr>
        <p:grpSpPr>
          <a:xfrm>
            <a:off x="7614120" y="1559281"/>
            <a:ext cx="3699628" cy="3882108"/>
            <a:chOff x="6478880" y="769756"/>
            <a:chExt cx="4069591" cy="4270319"/>
          </a:xfrm>
        </p:grpSpPr>
        <p:pic>
          <p:nvPicPr>
            <p:cNvPr id="6" name="グラフィックス 5" descr="おもちゃのサル">
              <a:extLst>
                <a:ext uri="{FF2B5EF4-FFF2-40B4-BE49-F238E27FC236}">
                  <a16:creationId xmlns:a16="http://schemas.microsoft.com/office/drawing/2014/main" id="{152552B4-A844-7167-E713-E88AAFD07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11537" y="2189005"/>
              <a:ext cx="1610369" cy="1610369"/>
            </a:xfrm>
            <a:prstGeom prst="rect">
              <a:avLst/>
            </a:prstGeom>
          </p:spPr>
        </p:pic>
        <p:pic>
          <p:nvPicPr>
            <p:cNvPr id="7" name="グラフィックス 6" descr="コンピューター 枠線">
              <a:extLst>
                <a:ext uri="{FF2B5EF4-FFF2-40B4-BE49-F238E27FC236}">
                  <a16:creationId xmlns:a16="http://schemas.microsoft.com/office/drawing/2014/main" id="{4732E335-D63D-AC18-3A72-4EC1C8531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478880" y="1446387"/>
              <a:ext cx="3593688" cy="3593688"/>
            </a:xfrm>
            <a:prstGeom prst="rect">
              <a:avLst/>
            </a:prstGeom>
          </p:spPr>
        </p:pic>
        <p:sp>
          <p:nvSpPr>
            <p:cNvPr id="10" name="吹き出し: 円形 9">
              <a:extLst>
                <a:ext uri="{FF2B5EF4-FFF2-40B4-BE49-F238E27FC236}">
                  <a16:creationId xmlns:a16="http://schemas.microsoft.com/office/drawing/2014/main" id="{2E88D4E8-DCCB-2E4C-476F-221C9BF650F1}"/>
                </a:ext>
              </a:extLst>
            </p:cNvPr>
            <p:cNvSpPr/>
            <p:nvPr/>
          </p:nvSpPr>
          <p:spPr>
            <a:xfrm>
              <a:off x="8026400" y="769756"/>
              <a:ext cx="2522071" cy="1042463"/>
            </a:xfrm>
            <a:prstGeom prst="wedgeEllipseCallout">
              <a:avLst>
                <a:gd name="adj1" fmla="val -31596"/>
                <a:gd name="adj2" fmla="val 78553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800">
                  <a:latin typeface="+mn-ea"/>
                </a:rPr>
                <a:t>MONKEY</a:t>
              </a:r>
              <a:r>
                <a:rPr kumimoji="1" lang="en-US" altLang="ja-JP" sz="1800"/>
                <a:t>!!</a:t>
              </a:r>
              <a:endParaRPr kumimoji="1" lang="ja-JP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432920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FD711F-9ED5-7BC1-2869-CE5FF6C61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934" y="654855"/>
            <a:ext cx="9862171" cy="661585"/>
          </a:xfrm>
        </p:spPr>
        <p:txBody>
          <a:bodyPr wrap="square" anchor="b">
            <a:normAutofit/>
          </a:bodyPr>
          <a:lstStyle/>
          <a:p>
            <a:r>
              <a:rPr lang="ja-JP" altLang="en-US"/>
              <a:t>応用演習の目標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76C3339-3566-008C-35B8-7C598C09E9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6649" y="1600656"/>
            <a:ext cx="8597650" cy="4495800"/>
          </a:xfrm>
        </p:spPr>
        <p:txBody>
          <a:bodyPr wrap="square" anchor="t">
            <a:normAutofit/>
          </a:bodyPr>
          <a:lstStyle/>
          <a:p>
            <a:pPr marL="514350" indent="-514350">
              <a:buFont typeface="Wingdings" panose="05000000000000000000" pitchFamily="2" charset="2"/>
              <a:buChar char="ü"/>
            </a:pPr>
            <a:r>
              <a:rPr kumimoji="1" lang="ja-JP" altLang="en-US" sz="3200" u="sng" dirty="0"/>
              <a:t>自分の研究テーマが</a:t>
            </a:r>
            <a:r>
              <a:rPr lang="ja-JP" altLang="en-US" sz="3200" u="sng" dirty="0"/>
              <a:t>決定する</a:t>
            </a:r>
            <a:endParaRPr lang="en-US" altLang="ja-JP" sz="3200" u="sng" dirty="0"/>
          </a:p>
          <a:p>
            <a:r>
              <a:rPr lang="ja-JP" altLang="en-US" b="0" dirty="0"/>
              <a:t>最終日に興味のあるテーマについて調査して発表</a:t>
            </a:r>
            <a:endParaRPr lang="en-US" altLang="ja-JP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b="0" dirty="0"/>
              <a:t>研究背景</a:t>
            </a:r>
            <a:endParaRPr lang="en-US" altLang="ja-JP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b="0" dirty="0"/>
              <a:t>研究の優位性</a:t>
            </a:r>
            <a:endParaRPr lang="en-US" altLang="ja-JP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b="0" dirty="0"/>
              <a:t>簡単な方針等</a:t>
            </a:r>
            <a:endParaRPr lang="en-US" altLang="ja-JP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b="0" dirty="0"/>
              <a:t>ppt</a:t>
            </a:r>
            <a:r>
              <a:rPr lang="ja-JP" altLang="en-US" b="0" dirty="0"/>
              <a:t>で発表資料作成</a:t>
            </a:r>
            <a:endParaRPr lang="en-US" altLang="ja-JP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b="0" dirty="0"/>
              <a:t>5</a:t>
            </a:r>
            <a:r>
              <a:rPr lang="ja-JP" altLang="en-US" b="0" dirty="0"/>
              <a:t>分程度</a:t>
            </a:r>
            <a:endParaRPr lang="en-US" altLang="ja-JP" b="0" dirty="0"/>
          </a:p>
          <a:p>
            <a:endParaRPr lang="en-US" altLang="ja-JP" b="0" dirty="0"/>
          </a:p>
        </p:txBody>
      </p:sp>
      <p:pic>
        <p:nvPicPr>
          <p:cNvPr id="6" name="グラフィックス 5" descr="望遠鏡と惑星">
            <a:extLst>
              <a:ext uri="{FF2B5EF4-FFF2-40B4-BE49-F238E27FC236}">
                <a16:creationId xmlns:a16="http://schemas.microsoft.com/office/drawing/2014/main" id="{A1CC8A38-4B93-9BBC-8476-436B68BDC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9551" y="2061883"/>
            <a:ext cx="4495800" cy="44958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A14BBFA-E121-62B5-9981-A52F2125F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9372" y="6319558"/>
            <a:ext cx="1051859" cy="47625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AEA74999-DE2A-43D7-BA98-BFC3CF1F84FC}" type="slidenum">
              <a:rPr kumimoji="1" lang="ja-JP" altLang="en-US" smtClean="0"/>
              <a:pPr>
                <a:spcAft>
                  <a:spcPts val="600"/>
                </a:spcAft>
              </a:pPr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3024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E265C9-6727-3199-CD57-4398C077A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ダークモード設定</a:t>
            </a:r>
            <a:endParaRPr kumimoji="1" lang="ja-JP" altLang="en-US" dirty="0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6940B518-D3F2-FEF7-165D-722CAB408C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0527" y="1987708"/>
            <a:ext cx="7694181" cy="4870292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511EA24-E77D-3587-6C89-2A74D5725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62F9545-5261-5596-054E-AD981126CEE9}"/>
              </a:ext>
            </a:extLst>
          </p:cNvPr>
          <p:cNvSpPr txBox="1"/>
          <p:nvPr/>
        </p:nvSpPr>
        <p:spPr>
          <a:xfrm>
            <a:off x="1308847" y="1512047"/>
            <a:ext cx="8044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+mn-ea"/>
                <a:ea typeface="+mn-ea"/>
              </a:rPr>
              <a:t>ツール</a:t>
            </a:r>
            <a:r>
              <a:rPr kumimoji="1" lang="en-US" altLang="ja-JP" sz="2800" dirty="0">
                <a:latin typeface="+mn-ea"/>
                <a:ea typeface="+mn-ea"/>
              </a:rPr>
              <a:t>-&gt;</a:t>
            </a:r>
            <a:r>
              <a:rPr kumimoji="1" lang="ja-JP" altLang="en-US" sz="2800" dirty="0">
                <a:latin typeface="+mn-ea"/>
                <a:ea typeface="+mn-ea"/>
              </a:rPr>
              <a:t>設定</a:t>
            </a:r>
            <a:r>
              <a:rPr kumimoji="1" lang="en-US" altLang="ja-JP" sz="2800" dirty="0">
                <a:latin typeface="+mn-ea"/>
                <a:ea typeface="+mn-ea"/>
              </a:rPr>
              <a:t>-&gt;</a:t>
            </a:r>
            <a:r>
              <a:rPr kumimoji="1" lang="ja-JP" altLang="en-US" sz="2800" dirty="0">
                <a:latin typeface="+mn-ea"/>
                <a:ea typeface="+mn-ea"/>
              </a:rPr>
              <a:t>サイト</a:t>
            </a:r>
            <a:r>
              <a:rPr kumimoji="1" lang="en-US" altLang="ja-JP" sz="2800" dirty="0">
                <a:latin typeface="+mn-ea"/>
                <a:ea typeface="+mn-ea"/>
              </a:rPr>
              <a:t>-&gt;</a:t>
            </a:r>
            <a:r>
              <a:rPr kumimoji="1" lang="ja-JP" altLang="en-US" sz="2800" dirty="0">
                <a:latin typeface="+mn-ea"/>
                <a:ea typeface="+mn-ea"/>
              </a:rPr>
              <a:t>モード</a:t>
            </a:r>
            <a:r>
              <a:rPr kumimoji="1" lang="en-US" altLang="ja-JP" sz="2800" dirty="0">
                <a:latin typeface="+mn-ea"/>
                <a:ea typeface="+mn-ea"/>
              </a:rPr>
              <a:t>/dark -&gt; </a:t>
            </a:r>
            <a:r>
              <a:rPr kumimoji="1" lang="ja-JP" altLang="en-US" sz="2800" dirty="0">
                <a:latin typeface="+mn-ea"/>
                <a:ea typeface="+mn-ea"/>
              </a:rPr>
              <a:t>保存</a:t>
            </a:r>
          </a:p>
        </p:txBody>
      </p:sp>
    </p:spTree>
    <p:extLst>
      <p:ext uri="{BB962C8B-B14F-4D97-AF65-F5344CB8AC3E}">
        <p14:creationId xmlns:p14="http://schemas.microsoft.com/office/powerpoint/2010/main" val="1421279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8DD58-7737-276C-78EA-F7C456D18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600">
                <a:latin typeface="メイリオ"/>
                <a:ea typeface="メイリオ"/>
              </a:rPr>
              <a:t>演習内容</a:t>
            </a:r>
            <a:endParaRPr kumimoji="1"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C78A7-408D-153B-DC2F-5C425F06E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934" y="1511559"/>
            <a:ext cx="10489701" cy="4426533"/>
          </a:xfrm>
        </p:spPr>
        <p:txBody>
          <a:bodyPr/>
          <a:lstStyle/>
          <a:p>
            <a:pPr marL="0" indent="0">
              <a:buNone/>
            </a:pPr>
            <a:r>
              <a:rPr lang="en-US" sz="1600">
                <a:latin typeface="メイリオ"/>
                <a:ea typeface="メイリオ"/>
              </a:rPr>
              <a:t>Google </a:t>
            </a:r>
            <a:r>
              <a:rPr lang="en-US" sz="1600" err="1">
                <a:latin typeface="メイリオ"/>
                <a:ea typeface="メイリオ"/>
              </a:rPr>
              <a:t>Colab</a:t>
            </a:r>
            <a:r>
              <a:rPr lang="ja-JP" altLang="en-US" sz="1600">
                <a:latin typeface="メイリオ"/>
                <a:ea typeface="メイリオ"/>
              </a:rPr>
              <a:t>による演習</a:t>
            </a:r>
            <a:endParaRPr lang="en-US" altLang="ja-JP" sz="1600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lang="ja-JP" altLang="en-US" sz="1600">
                <a:latin typeface="メイリオ"/>
                <a:ea typeface="メイリオ"/>
              </a:rPr>
              <a:t>基礎実習</a:t>
            </a:r>
            <a:r>
              <a:rPr lang="en-US" altLang="ja-JP" sz="1600">
                <a:latin typeface="メイリオ"/>
                <a:ea typeface="メイリオ"/>
              </a:rPr>
              <a:t>1</a:t>
            </a:r>
            <a:endParaRPr lang="ja-JP" altLang="en-US" sz="1600">
              <a:latin typeface="メイリオ"/>
              <a:ea typeface="メイリオ"/>
            </a:endParaRPr>
          </a:p>
          <a:p>
            <a:pPr marL="342900" indent="-342900">
              <a:buFont typeface="+mj-lt"/>
              <a:buAutoNum type="arabicPeriod"/>
            </a:pPr>
            <a:r>
              <a:rPr lang="ja-JP" altLang="en-US" sz="1600">
                <a:latin typeface="メイリオ"/>
                <a:ea typeface="メイリオ"/>
              </a:rPr>
              <a:t>Python </a:t>
            </a:r>
            <a:r>
              <a:rPr lang="ja-JP" sz="1600" b="0">
                <a:latin typeface="メイリオ"/>
                <a:ea typeface="メイリオ"/>
                <a:hlinkClick r:id="rId2"/>
              </a:rPr>
              <a:t>https://colab.research.google.com/drive/1xXIwb8mUwa3uT0cQ4bZH5n6NDu5iO17B?usp=sharing</a:t>
            </a:r>
            <a:endParaRPr lang="en-US" altLang="ja-JP" sz="1600" b="0">
              <a:latin typeface="メイリオ"/>
              <a:ea typeface="メイリオ"/>
            </a:endParaRPr>
          </a:p>
          <a:p>
            <a:pPr marL="342900" indent="-342900">
              <a:buFont typeface="+mj-lt"/>
              <a:buAutoNum type="arabicPeriod"/>
            </a:pPr>
            <a:r>
              <a:rPr lang="ja-JP" altLang="en-US" sz="1600">
                <a:latin typeface="メイリオ"/>
                <a:ea typeface="メイリオ"/>
              </a:rPr>
              <a:t>画像認識　　　　　　　　　　　　　　　　　　　　　　　　　　　　　　</a:t>
            </a:r>
            <a:r>
              <a:rPr lang="en-US" altLang="ja-JP" sz="1600" b="0">
                <a:hlinkClick r:id="rId3"/>
              </a:rPr>
              <a:t>https://github.com/ri0097fx/2023</a:t>
            </a:r>
            <a:r>
              <a:rPr lang="ja-JP" altLang="en-US" sz="1600" b="0"/>
              <a:t>　</a:t>
            </a:r>
            <a:endParaRPr lang="en-US" altLang="ja-JP" sz="1600">
              <a:latin typeface="メイリオ"/>
              <a:ea typeface="メイリオ"/>
            </a:endParaRPr>
          </a:p>
          <a:p>
            <a:pPr marL="342900" indent="-342900">
              <a:buFont typeface="+mj-lt"/>
              <a:buAutoNum type="arabicPeriod"/>
            </a:pPr>
            <a:r>
              <a:rPr lang="ja-JP" altLang="en-US" sz="1600">
                <a:latin typeface="メイリオ"/>
                <a:ea typeface="メイリオ"/>
              </a:rPr>
              <a:t>物体検出　　　　　　　　　　　　　　　　　　　　　　　　　　　　　　　　　　　　　　　　　　　　　　　　　　　　　</a:t>
            </a:r>
            <a:r>
              <a:rPr lang="en-US" altLang="ja-JP" sz="1600" b="0">
                <a:hlinkClick r:id="rId3"/>
              </a:rPr>
              <a:t>https://github.com/ri0097fx/2023</a:t>
            </a:r>
            <a:r>
              <a:rPr lang="ja-JP" altLang="en-US" sz="1600" b="0"/>
              <a:t>　</a:t>
            </a:r>
            <a:endParaRPr lang="en-US" altLang="ja-JP" sz="1600" b="0"/>
          </a:p>
          <a:p>
            <a:pPr marL="342900" indent="-342900">
              <a:buFont typeface="+mj-lt"/>
              <a:buAutoNum type="arabicPeriod"/>
            </a:pPr>
            <a:r>
              <a:rPr lang="ja-JP" altLang="en-US" sz="1600">
                <a:latin typeface="メイリオ"/>
                <a:ea typeface="メイリオ"/>
              </a:rPr>
              <a:t>画像生成</a:t>
            </a:r>
            <a:r>
              <a:rPr lang="en-US" altLang="ja-JP" sz="1600">
                <a:latin typeface="メイリオ"/>
                <a:ea typeface="メイリオ"/>
              </a:rPr>
              <a:t>1  </a:t>
            </a:r>
            <a:r>
              <a:rPr lang="ja-JP" sz="1600" b="0">
                <a:latin typeface="メイリオ"/>
                <a:ea typeface="メイリオ"/>
                <a:hlinkClick r:id="rId4"/>
              </a:rPr>
              <a:t>https://colab.research.google.com/drive/1dhKHkm3qHYfWKjmUERNgmRvJxKwXS4lM?usp=sharing</a:t>
            </a:r>
            <a:r>
              <a:rPr lang="ja-JP" sz="1600" b="0">
                <a:latin typeface="メイリオ"/>
                <a:ea typeface="メイリオ"/>
              </a:rPr>
              <a:t> </a:t>
            </a:r>
            <a:endParaRPr lang="en-US" altLang="ja-JP" sz="1600" b="0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lang="ja-JP" altLang="en-US" sz="1600">
                <a:latin typeface="メイリオ"/>
                <a:ea typeface="メイリオ"/>
              </a:rPr>
              <a:t>基礎実習</a:t>
            </a:r>
            <a:r>
              <a:rPr lang="en-US" altLang="ja-JP" sz="1600">
                <a:latin typeface="メイリオ"/>
                <a:ea typeface="メイリオ"/>
              </a:rPr>
              <a:t>2</a:t>
            </a:r>
          </a:p>
          <a:p>
            <a:pPr marL="342900" indent="-342900">
              <a:buFont typeface="+mj-lt"/>
              <a:buAutoNum type="arabicPeriod"/>
            </a:pPr>
            <a:r>
              <a:rPr lang="ja-JP" altLang="en-US" sz="1600">
                <a:latin typeface="メイリオ"/>
                <a:ea typeface="メイリオ"/>
              </a:rPr>
              <a:t>パーセプトロン                                   </a:t>
            </a:r>
            <a:r>
              <a:rPr lang="ja-JP" sz="1600" b="0">
                <a:latin typeface="メイリオ"/>
                <a:ea typeface="メイリオ"/>
                <a:hlinkClick r:id="rId5"/>
              </a:rPr>
              <a:t>https://colab.research.google.com/drive/188BM4B5aAk1t2le7w-uPpQy_ORlTwES-?usp=sharing</a:t>
            </a:r>
            <a:r>
              <a:rPr lang="ja-JP" sz="1600" b="0">
                <a:latin typeface="メイリオ"/>
                <a:ea typeface="メイリオ"/>
              </a:rPr>
              <a:t> </a:t>
            </a:r>
            <a:endParaRPr lang="en-US" altLang="ja-JP" sz="1600" b="0"/>
          </a:p>
          <a:p>
            <a:pPr marL="342900" indent="-342900">
              <a:buFont typeface="+mj-lt"/>
              <a:buAutoNum type="arabicPeriod"/>
            </a:pPr>
            <a:r>
              <a:rPr lang="ja-JP" altLang="en-US" sz="1600">
                <a:latin typeface="Meiryo"/>
                <a:ea typeface="Meiryo"/>
              </a:rPr>
              <a:t>画像</a:t>
            </a:r>
            <a:r>
              <a:rPr lang="ja-JP" sz="1600">
                <a:latin typeface="Meiryo"/>
                <a:ea typeface="Meiryo"/>
              </a:rPr>
              <a:t>生成</a:t>
            </a:r>
            <a:r>
              <a:rPr lang="en-US" altLang="ja-JP" sz="1600">
                <a:latin typeface="Meiryo"/>
                <a:ea typeface="Meiryo UI"/>
              </a:rPr>
              <a:t>2</a:t>
            </a:r>
            <a:r>
              <a:rPr lang="en-US" altLang="ja-JP" sz="1600" b="0">
                <a:latin typeface="Meiryo"/>
                <a:ea typeface="Meiryo UI"/>
              </a:rPr>
              <a:t>                              </a:t>
            </a:r>
            <a:r>
              <a:rPr lang="en-US" altLang="ja-JP" sz="1600" b="0">
                <a:latin typeface="Meiryo"/>
                <a:ea typeface="Meiryo UI"/>
                <a:hlinkClick r:id="rId6"/>
              </a:rPr>
              <a:t>https://colab.research.google.com/drive/1sBGFQp</a:t>
            </a:r>
            <a:r>
              <a:rPr lang="ja-JP" sz="1600" b="0">
                <a:latin typeface="Meiryo"/>
                <a:ea typeface="Meiryo"/>
                <a:hlinkClick r:id="rId6"/>
              </a:rPr>
              <a:t>qCeAVJ54Pt7B_o88QwT9c-a5m3?usp=sharing</a:t>
            </a:r>
            <a:r>
              <a:rPr lang="ja-JP" sz="1600" b="0">
                <a:latin typeface="Meiryo"/>
                <a:ea typeface="Meiryo"/>
              </a:rPr>
              <a:t>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668CE-D74B-ED4B-DE4A-0D5B47B2B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8773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DB8F36-AD50-C8AE-E6FA-574A7B83C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手順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DE76509-9FAD-F79A-C1ED-8F9AF6CF8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ja-JP"/>
          </a:p>
          <a:p>
            <a:pPr marL="0" indent="0">
              <a:buNone/>
            </a:pPr>
            <a:r>
              <a:rPr lang="ja-JP" altLang="en-US" sz="3200"/>
              <a:t>下記のリンクにアクセス</a:t>
            </a:r>
            <a:endParaRPr lang="en-US" altLang="ja-JP" sz="3200"/>
          </a:p>
          <a:p>
            <a:pPr marL="0" indent="0">
              <a:buNone/>
            </a:pPr>
            <a:r>
              <a:rPr lang="en-US" altLang="ja-JP" sz="3200" b="0">
                <a:hlinkClick r:id="rId2"/>
              </a:rPr>
              <a:t>https://github.com/ri0097fx/2023</a:t>
            </a:r>
            <a:r>
              <a:rPr lang="ja-JP" altLang="en-US" sz="3200" b="0"/>
              <a:t>　</a:t>
            </a:r>
            <a:endParaRPr lang="en-US" altLang="ja-JP" sz="3200" b="0"/>
          </a:p>
          <a:p>
            <a:pPr marL="0" indent="0">
              <a:buNone/>
            </a:pPr>
            <a:endParaRPr lang="en-US" altLang="ja-JP" b="0"/>
          </a:p>
          <a:p>
            <a:pPr marL="0" indent="0">
              <a:buNone/>
            </a:pPr>
            <a:r>
              <a:rPr lang="ja-JP" altLang="en-US" b="0"/>
              <a:t>それぞれの</a:t>
            </a:r>
            <a:r>
              <a:rPr lang="en-US" altLang="ja-JP" b="0"/>
              <a:t>URL</a:t>
            </a:r>
            <a:r>
              <a:rPr lang="ja-JP" altLang="en-US" b="0"/>
              <a:t>がまとめてあります</a:t>
            </a:r>
            <a:r>
              <a:rPr lang="en-US" altLang="ja-JP" b="0"/>
              <a:t>.</a:t>
            </a:r>
            <a:endParaRPr lang="ja-JP" altLang="en-US" sz="3200" b="0"/>
          </a:p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A1F4224-A0A8-F6EA-5B19-412CC7EF3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780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5790F-FC17-B6A1-1442-F952B9E1E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 </a:t>
            </a:r>
            <a:r>
              <a:rPr lang="en-US" err="1"/>
              <a:t>Colab</a:t>
            </a:r>
            <a:r>
              <a:rPr lang="ja-JP" altLang="en-US"/>
              <a:t>諸注意</a:t>
            </a:r>
            <a:endParaRPr kumimoji="1" lang="en-US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E253037D-10A8-6B20-342D-222ACB952B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232" y="3035061"/>
            <a:ext cx="5133037" cy="271940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F6AEC-D120-A967-B0E8-986EA0D25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FE26A18-53A1-64D5-74DB-772617ABAFD4}"/>
              </a:ext>
            </a:extLst>
          </p:cNvPr>
          <p:cNvSpPr txBox="1"/>
          <p:nvPr/>
        </p:nvSpPr>
        <p:spPr>
          <a:xfrm>
            <a:off x="363232" y="1993790"/>
            <a:ext cx="5379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+mn-ea"/>
                <a:ea typeface="+mn-ea"/>
                <a:hlinkClick r:id="rId3"/>
              </a:rPr>
              <a:t>ihpcedu@gmai</a:t>
            </a:r>
            <a:r>
              <a:rPr lang="en-US" altLang="ja-JP" dirty="0">
                <a:latin typeface="+mn-ea"/>
                <a:ea typeface="+mn-ea"/>
                <a:hlinkClick r:id="rId3"/>
              </a:rPr>
              <a:t>l.com</a:t>
            </a:r>
            <a:r>
              <a:rPr lang="ja-JP" altLang="en-US" dirty="0">
                <a:latin typeface="+mn-ea"/>
                <a:ea typeface="+mn-ea"/>
              </a:rPr>
              <a:t>は応用演習用の</a:t>
            </a:r>
            <a:endParaRPr lang="en-US" altLang="ja-JP" dirty="0">
              <a:latin typeface="+mn-ea"/>
              <a:ea typeface="+mn-ea"/>
            </a:endParaRPr>
          </a:p>
          <a:p>
            <a:r>
              <a:rPr lang="en-US" altLang="ja-JP" dirty="0">
                <a:latin typeface="+mn-ea"/>
                <a:ea typeface="+mn-ea"/>
              </a:rPr>
              <a:t>Gmail</a:t>
            </a:r>
            <a:r>
              <a:rPr lang="ja-JP" altLang="en-US" dirty="0">
                <a:latin typeface="+mn-ea"/>
                <a:ea typeface="+mn-ea"/>
              </a:rPr>
              <a:t>です</a:t>
            </a:r>
            <a:r>
              <a:rPr lang="en-US" altLang="ja-JP" dirty="0">
                <a:latin typeface="+mn-ea"/>
                <a:ea typeface="+mn-ea"/>
              </a:rPr>
              <a:t>.</a:t>
            </a:r>
            <a:endParaRPr kumimoji="1" lang="ja-JP" altLang="en-US" sz="3200" dirty="0">
              <a:latin typeface="+mn-ea"/>
              <a:ea typeface="+mn-ea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6BAB450F-D73A-B597-098D-6853FE5581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626" y="3832133"/>
            <a:ext cx="5204152" cy="1922332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283D44E-179A-9814-5DE6-616E017A9B54}"/>
              </a:ext>
            </a:extLst>
          </p:cNvPr>
          <p:cNvSpPr txBox="1"/>
          <p:nvPr/>
        </p:nvSpPr>
        <p:spPr>
          <a:xfrm>
            <a:off x="6178792" y="1855291"/>
            <a:ext cx="53798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>
                <a:latin typeface="+mn-ea"/>
                <a:ea typeface="+mn-ea"/>
              </a:rPr>
              <a:t>皆さんには、閲覧者モードで配布しています</a:t>
            </a:r>
            <a:r>
              <a:rPr kumimoji="1" lang="en-US" altLang="ja-JP">
                <a:latin typeface="+mn-ea"/>
                <a:ea typeface="+mn-ea"/>
              </a:rPr>
              <a:t>.</a:t>
            </a:r>
            <a:endParaRPr lang="en-US" altLang="ja-JP">
              <a:latin typeface="+mn-ea"/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>
                <a:latin typeface="+mn-ea"/>
                <a:ea typeface="+mn-ea"/>
              </a:rPr>
              <a:t>メモ等のコメントや、演習の内容を残したいときは、</a:t>
            </a:r>
            <a:r>
              <a:rPr kumimoji="1" lang="ja-JP" altLang="en-US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</a:rPr>
              <a:t>ドライブにコピーを保存</a:t>
            </a:r>
            <a:r>
              <a:rPr kumimoji="1" lang="ja-JP" altLang="en-US">
                <a:latin typeface="+mn-ea"/>
                <a:ea typeface="+mn-ea"/>
              </a:rPr>
              <a:t>を選択してください。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3592730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1EED84-9CE8-03FD-A593-6BA980635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アンケート</a:t>
            </a:r>
            <a:r>
              <a:rPr kumimoji="1" lang="en-US" altLang="ja-JP"/>
              <a:t>/</a:t>
            </a:r>
            <a:r>
              <a:rPr kumimoji="1" lang="ja-JP" altLang="en-US"/>
              <a:t>次回予定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DAA6D2-1795-91C6-7457-BE6B6574F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6" name="グラフィックス 5" descr="コンピューター 単色塗りつぶし">
            <a:extLst>
              <a:ext uri="{FF2B5EF4-FFF2-40B4-BE49-F238E27FC236}">
                <a16:creationId xmlns:a16="http://schemas.microsoft.com/office/drawing/2014/main" id="{55A88CF5-4B47-9D25-C6FC-1F392B955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9241" y="2425503"/>
            <a:ext cx="1472650" cy="1472650"/>
          </a:xfrm>
          <a:prstGeom prst="rect">
            <a:avLst/>
          </a:prstGeom>
        </p:spPr>
      </p:pic>
      <p:pic>
        <p:nvPicPr>
          <p:cNvPr id="12" name="グラフィックス 11" descr="人工知能 枠線">
            <a:extLst>
              <a:ext uri="{FF2B5EF4-FFF2-40B4-BE49-F238E27FC236}">
                <a16:creationId xmlns:a16="http://schemas.microsoft.com/office/drawing/2014/main" id="{AB1FEF34-F997-22DD-741D-7B3E01922E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21891" y="1920392"/>
            <a:ext cx="1005840" cy="1005840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EA75E0D-98E8-901A-D4CA-8E1019FD45F5}"/>
              </a:ext>
            </a:extLst>
          </p:cNvPr>
          <p:cNvSpPr txBox="1"/>
          <p:nvPr/>
        </p:nvSpPr>
        <p:spPr>
          <a:xfrm>
            <a:off x="479517" y="3797237"/>
            <a:ext cx="2212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  <a:ea typeface="+mn-ea"/>
              </a:rPr>
              <a:t>ハイエンド</a:t>
            </a:r>
            <a:r>
              <a:rPr lang="en-US" altLang="ja-JP" dirty="0">
                <a:latin typeface="+mn-ea"/>
                <a:ea typeface="+mn-ea"/>
              </a:rPr>
              <a:t>PC</a:t>
            </a:r>
            <a:endParaRPr kumimoji="1" lang="ja-JP" altLang="en-US" sz="3600" dirty="0">
              <a:latin typeface="+mn-ea"/>
              <a:ea typeface="+mn-ea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7F28144-3B6D-0501-7F99-25B4D84E5456}"/>
              </a:ext>
            </a:extLst>
          </p:cNvPr>
          <p:cNvSpPr txBox="1"/>
          <p:nvPr/>
        </p:nvSpPr>
        <p:spPr>
          <a:xfrm>
            <a:off x="2186822" y="1644631"/>
            <a:ext cx="1275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+mn-ea"/>
                <a:ea typeface="+mn-ea"/>
              </a:rPr>
              <a:t>AI</a:t>
            </a:r>
            <a:r>
              <a:rPr kumimoji="1" lang="ja-JP" altLang="en-US" dirty="0">
                <a:latin typeface="+mn-ea"/>
                <a:ea typeface="+mn-ea"/>
              </a:rPr>
              <a:t>構築</a:t>
            </a:r>
          </a:p>
        </p:txBody>
      </p:sp>
      <p:pic>
        <p:nvPicPr>
          <p:cNvPr id="15" name="グラフィックス 14" descr="コンピューター 単色塗りつぶし">
            <a:extLst>
              <a:ext uri="{FF2B5EF4-FFF2-40B4-BE49-F238E27FC236}">
                <a16:creationId xmlns:a16="http://schemas.microsoft.com/office/drawing/2014/main" id="{1B61CE78-DD16-6143-73B7-4CF5AC5D24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4668" y="2873841"/>
            <a:ext cx="755703" cy="755703"/>
          </a:xfrm>
          <a:prstGeom prst="rect">
            <a:avLst/>
          </a:prstGeom>
        </p:spPr>
      </p:pic>
      <p:pic>
        <p:nvPicPr>
          <p:cNvPr id="16" name="グラフィックス 15" descr="人工知能 枠線">
            <a:extLst>
              <a:ext uri="{FF2B5EF4-FFF2-40B4-BE49-F238E27FC236}">
                <a16:creationId xmlns:a16="http://schemas.microsoft.com/office/drawing/2014/main" id="{615F352D-2F3B-F4E6-2220-8498FB87A3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18764" y="2446157"/>
            <a:ext cx="516155" cy="516155"/>
          </a:xfrm>
          <a:prstGeom prst="rect">
            <a:avLst/>
          </a:prstGeom>
        </p:spPr>
      </p:pic>
      <p:sp>
        <p:nvSpPr>
          <p:cNvPr id="17" name="矢印: 山形 16">
            <a:extLst>
              <a:ext uri="{FF2B5EF4-FFF2-40B4-BE49-F238E27FC236}">
                <a16:creationId xmlns:a16="http://schemas.microsoft.com/office/drawing/2014/main" id="{7125BCFB-8D03-B185-933E-0258BB17E14F}"/>
              </a:ext>
            </a:extLst>
          </p:cNvPr>
          <p:cNvSpPr/>
          <p:nvPr/>
        </p:nvSpPr>
        <p:spPr>
          <a:xfrm>
            <a:off x="3678220" y="2581917"/>
            <a:ext cx="965668" cy="121532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A4FA9AA-0730-C1EA-5D29-35FE9A0ED7BD}"/>
              </a:ext>
            </a:extLst>
          </p:cNvPr>
          <p:cNvSpPr txBox="1"/>
          <p:nvPr/>
        </p:nvSpPr>
        <p:spPr>
          <a:xfrm>
            <a:off x="3462799" y="2996153"/>
            <a:ext cx="1527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+mn-ea"/>
                <a:ea typeface="+mn-ea"/>
              </a:rPr>
              <a:t>AI</a:t>
            </a:r>
            <a:r>
              <a:rPr kumimoji="1" lang="ja-JP" altLang="en-US" dirty="0">
                <a:latin typeface="+mn-ea"/>
                <a:ea typeface="+mn-ea"/>
              </a:rPr>
              <a:t>軽量化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039FA7A-0351-1DEB-56ED-E815D4B61AB6}"/>
              </a:ext>
            </a:extLst>
          </p:cNvPr>
          <p:cNvSpPr txBox="1"/>
          <p:nvPr/>
        </p:nvSpPr>
        <p:spPr>
          <a:xfrm>
            <a:off x="5082661" y="3514220"/>
            <a:ext cx="3054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+mn-ea"/>
                <a:ea typeface="+mn-ea"/>
              </a:rPr>
              <a:t>IoT,</a:t>
            </a:r>
          </a:p>
          <a:p>
            <a:r>
              <a:rPr kumimoji="1" lang="ja-JP" altLang="en-US" dirty="0">
                <a:latin typeface="+mn-ea"/>
                <a:ea typeface="+mn-ea"/>
              </a:rPr>
              <a:t>エッジデバイス</a:t>
            </a:r>
            <a:endParaRPr kumimoji="1" lang="ja-JP" altLang="en-US" sz="3600" dirty="0">
              <a:latin typeface="+mn-ea"/>
              <a:ea typeface="+mn-ea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8B26EEA-D5DD-DEEA-B201-0BFC35FE019A}"/>
              </a:ext>
            </a:extLst>
          </p:cNvPr>
          <p:cNvSpPr txBox="1"/>
          <p:nvPr/>
        </p:nvSpPr>
        <p:spPr>
          <a:xfrm>
            <a:off x="4616064" y="1802751"/>
            <a:ext cx="1384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+mn-ea"/>
                <a:ea typeface="+mn-ea"/>
              </a:rPr>
              <a:t>tiny-ML, </a:t>
            </a:r>
          </a:p>
          <a:p>
            <a:r>
              <a:rPr kumimoji="1" lang="en-US" altLang="ja-JP" dirty="0">
                <a:latin typeface="+mn-ea"/>
                <a:ea typeface="+mn-ea"/>
              </a:rPr>
              <a:t>Edge AI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7656139-3300-EC5A-EE22-9820A7C87477}"/>
              </a:ext>
            </a:extLst>
          </p:cNvPr>
          <p:cNvSpPr txBox="1"/>
          <p:nvPr/>
        </p:nvSpPr>
        <p:spPr>
          <a:xfrm>
            <a:off x="1412638" y="5124909"/>
            <a:ext cx="9016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latin typeface="+mn-ea"/>
                <a:ea typeface="+mn-ea"/>
              </a:rPr>
              <a:t>AI</a:t>
            </a:r>
            <a:r>
              <a:rPr lang="ja-JP" altLang="en-US" sz="2800" dirty="0">
                <a:latin typeface="+mn-ea"/>
                <a:ea typeface="+mn-ea"/>
              </a:rPr>
              <a:t>構築</a:t>
            </a:r>
            <a:r>
              <a:rPr lang="en-US" altLang="ja-JP" sz="2800" dirty="0">
                <a:latin typeface="+mn-ea"/>
                <a:ea typeface="+mn-ea"/>
              </a:rPr>
              <a:t>-&gt;</a:t>
            </a:r>
            <a:r>
              <a:rPr lang="ja-JP" altLang="en-US" sz="2800" dirty="0">
                <a:latin typeface="+mn-ea"/>
                <a:ea typeface="+mn-ea"/>
              </a:rPr>
              <a:t>軽量化</a:t>
            </a:r>
            <a:r>
              <a:rPr lang="en-US" altLang="ja-JP" sz="2800" dirty="0">
                <a:latin typeface="+mn-ea"/>
                <a:ea typeface="+mn-ea"/>
              </a:rPr>
              <a:t>-&gt;IoT</a:t>
            </a:r>
            <a:r>
              <a:rPr lang="ja-JP" altLang="en-US" sz="2800" dirty="0">
                <a:latin typeface="+mn-ea"/>
                <a:ea typeface="+mn-ea"/>
              </a:rPr>
              <a:t>実装の一連の流れを体験してもらうつもりです</a:t>
            </a:r>
            <a:r>
              <a:rPr lang="en-US" altLang="ja-JP" sz="2800" dirty="0">
                <a:latin typeface="+mn-ea"/>
                <a:ea typeface="+mn-ea"/>
              </a:rPr>
              <a:t>(</a:t>
            </a:r>
            <a:r>
              <a:rPr lang="ja-JP" altLang="en-US" sz="2800" dirty="0">
                <a:latin typeface="+mn-ea"/>
                <a:ea typeface="+mn-ea"/>
              </a:rPr>
              <a:t>全</a:t>
            </a:r>
            <a:r>
              <a:rPr lang="en-US" altLang="ja-JP" sz="2800" dirty="0">
                <a:latin typeface="+mn-ea"/>
                <a:ea typeface="+mn-ea"/>
              </a:rPr>
              <a:t>2</a:t>
            </a:r>
            <a:r>
              <a:rPr lang="ja-JP" altLang="en-US" sz="2800">
                <a:latin typeface="+mn-ea"/>
                <a:ea typeface="+mn-ea"/>
              </a:rPr>
              <a:t>回</a:t>
            </a:r>
            <a:r>
              <a:rPr lang="en-US" altLang="ja-JP" sz="2800">
                <a:latin typeface="+mn-ea"/>
                <a:ea typeface="+mn-ea"/>
              </a:rPr>
              <a:t>)</a:t>
            </a:r>
            <a:r>
              <a:rPr lang="ja-JP" altLang="en-US" sz="2800" dirty="0">
                <a:latin typeface="+mn-ea"/>
                <a:ea typeface="+mn-ea"/>
              </a:rPr>
              <a:t>。</a:t>
            </a:r>
            <a:r>
              <a:rPr lang="en-US" altLang="ja-JP" sz="2800" dirty="0">
                <a:latin typeface="+mn-ea"/>
                <a:ea typeface="+mn-ea"/>
              </a:rPr>
              <a:t>(</a:t>
            </a:r>
            <a:r>
              <a:rPr lang="ja-JP" altLang="en-US" sz="2800" dirty="0">
                <a:latin typeface="+mn-ea"/>
                <a:ea typeface="+mn-ea"/>
              </a:rPr>
              <a:t>担当</a:t>
            </a:r>
            <a:r>
              <a:rPr lang="en-US" altLang="ja-JP" sz="2800" dirty="0">
                <a:latin typeface="+mn-ea"/>
                <a:ea typeface="+mn-ea"/>
              </a:rPr>
              <a:t>:</a:t>
            </a:r>
            <a:r>
              <a:rPr lang="ja-JP" altLang="en-US" sz="2800" dirty="0">
                <a:latin typeface="+mn-ea"/>
                <a:ea typeface="+mn-ea"/>
              </a:rPr>
              <a:t>石橋、吉津</a:t>
            </a:r>
            <a:r>
              <a:rPr lang="en-US" altLang="ja-JP" sz="2800" dirty="0">
                <a:latin typeface="+mn-ea"/>
                <a:ea typeface="+mn-ea"/>
              </a:rPr>
              <a:t>)</a:t>
            </a:r>
            <a:endParaRPr kumimoji="1" lang="ja-JP" altLang="en-US" sz="2800" dirty="0">
              <a:latin typeface="+mn-ea"/>
              <a:ea typeface="+mn-ea"/>
            </a:endParaRPr>
          </a:p>
        </p:txBody>
      </p:sp>
      <p:pic>
        <p:nvPicPr>
          <p:cNvPr id="25" name="グラフィックス 24" descr="タートルネックを着た眼鏡の男性">
            <a:extLst>
              <a:ext uri="{FF2B5EF4-FFF2-40B4-BE49-F238E27FC236}">
                <a16:creationId xmlns:a16="http://schemas.microsoft.com/office/drawing/2014/main" id="{5045BCF4-3E3B-8154-528B-CDC42F19A8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7327267" y="2375468"/>
            <a:ext cx="884775" cy="1190544"/>
          </a:xfrm>
          <a:prstGeom prst="rect">
            <a:avLst/>
          </a:prstGeom>
        </p:spPr>
      </p:pic>
      <p:sp>
        <p:nvSpPr>
          <p:cNvPr id="28" name="吹き出し: 円形 27">
            <a:extLst>
              <a:ext uri="{FF2B5EF4-FFF2-40B4-BE49-F238E27FC236}">
                <a16:creationId xmlns:a16="http://schemas.microsoft.com/office/drawing/2014/main" id="{A3055C02-D9AE-8247-127A-1669DC6F7C39}"/>
              </a:ext>
            </a:extLst>
          </p:cNvPr>
          <p:cNvSpPr/>
          <p:nvPr/>
        </p:nvSpPr>
        <p:spPr>
          <a:xfrm>
            <a:off x="6299690" y="1607054"/>
            <a:ext cx="836353" cy="661585"/>
          </a:xfrm>
          <a:prstGeom prst="wedgeEllipseCallout">
            <a:avLst>
              <a:gd name="adj1" fmla="val -43548"/>
              <a:gd name="adj2" fmla="val 7277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56BD1AAF-98DE-F121-9D9F-8E04ADBBB447}"/>
              </a:ext>
            </a:extLst>
          </p:cNvPr>
          <p:cNvCxnSpPr>
            <a:cxnSpLocks/>
          </p:cNvCxnSpPr>
          <p:nvPr/>
        </p:nvCxnSpPr>
        <p:spPr>
          <a:xfrm flipH="1">
            <a:off x="6458877" y="2614635"/>
            <a:ext cx="796558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矢印: 山形 36">
            <a:extLst>
              <a:ext uri="{FF2B5EF4-FFF2-40B4-BE49-F238E27FC236}">
                <a16:creationId xmlns:a16="http://schemas.microsoft.com/office/drawing/2014/main" id="{67544E2B-F228-03DA-4E87-611A8CA38028}"/>
              </a:ext>
            </a:extLst>
          </p:cNvPr>
          <p:cNvSpPr/>
          <p:nvPr/>
        </p:nvSpPr>
        <p:spPr>
          <a:xfrm rot="10800000">
            <a:off x="8755320" y="2682833"/>
            <a:ext cx="965668" cy="121532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5" name="グラフィックス 34" descr="プロセッサ 単色塗りつぶし">
            <a:extLst>
              <a:ext uri="{FF2B5EF4-FFF2-40B4-BE49-F238E27FC236}">
                <a16:creationId xmlns:a16="http://schemas.microsoft.com/office/drawing/2014/main" id="{7BBFB55C-D201-692D-A021-E943495448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01411" y="2811348"/>
            <a:ext cx="831273" cy="831273"/>
          </a:xfrm>
          <a:prstGeom prst="rect">
            <a:avLst/>
          </a:prstGeom>
        </p:spPr>
      </p:pic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D69DC152-C878-B1CC-33F7-AD0F12814317}"/>
              </a:ext>
            </a:extLst>
          </p:cNvPr>
          <p:cNvSpPr txBox="1"/>
          <p:nvPr/>
        </p:nvSpPr>
        <p:spPr>
          <a:xfrm>
            <a:off x="8504796" y="3076516"/>
            <a:ext cx="1466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+mn-ea"/>
                <a:ea typeface="+mn-ea"/>
              </a:rPr>
              <a:t>NPU</a:t>
            </a:r>
            <a:r>
              <a:rPr kumimoji="1" lang="ja-JP" altLang="en-US" dirty="0">
                <a:latin typeface="+mn-ea"/>
                <a:ea typeface="+mn-ea"/>
              </a:rPr>
              <a:t>設計</a:t>
            </a:r>
            <a:endParaRPr kumimoji="1" lang="ja-JP" altLang="en-US" sz="3600" dirty="0">
              <a:latin typeface="+mn-ea"/>
              <a:ea typeface="+mn-ea"/>
            </a:endParaRPr>
          </a:p>
        </p:txBody>
      </p:sp>
      <p:pic>
        <p:nvPicPr>
          <p:cNvPr id="45" name="グラフィックス 44" descr="眉毛が 1 つだけの顔">
            <a:extLst>
              <a:ext uri="{FF2B5EF4-FFF2-40B4-BE49-F238E27FC236}">
                <a16:creationId xmlns:a16="http://schemas.microsoft.com/office/drawing/2014/main" id="{F269F5D3-3071-5A6A-2867-EE96293B60D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15021" y="1746476"/>
            <a:ext cx="405689" cy="41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83059"/>
      </p:ext>
    </p:extLst>
  </p:cSld>
  <p:clrMapOvr>
    <a:masterClrMapping/>
  </p:clrMapOvr>
</p:sld>
</file>

<file path=ppt/theme/theme1.xml><?xml version="1.0" encoding="utf-8"?>
<a:theme xmlns:a="http://schemas.openxmlformats.org/drawingml/2006/main" name="Rits">
  <a:themeElements>
    <a:clrScheme name="暖かみのある青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メイリオ_times new roman">
      <a:majorFont>
        <a:latin typeface="Times New Roman"/>
        <a:ea typeface="メイリオ"/>
        <a:cs typeface=""/>
      </a:majorFont>
      <a:minorFont>
        <a:latin typeface="Times New Roman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sz="3600" dirty="0" smtClean="0">
            <a:latin typeface="+mn-ea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its" id="{AA91DC81-DCBB-4B0F-AC73-F33AB44BC606}" vid="{8AE89380-4569-4F9C-8E8B-8B0F7D7B55B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 Attempt to Realize Zero-shot Ancient Document Restoration</Template>
  <TotalTime>41</TotalTime>
  <Words>367</Words>
  <Application>Microsoft Macintosh PowerPoint</Application>
  <PresentationFormat>ワイド画面</PresentationFormat>
  <Paragraphs>72</Paragraphs>
  <Slides>9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8" baseType="lpstr">
      <vt:lpstr>メイリオ</vt:lpstr>
      <vt:lpstr>メイリオ</vt:lpstr>
      <vt:lpstr>游ゴシック</vt:lpstr>
      <vt:lpstr>Arial</vt:lpstr>
      <vt:lpstr>Source Sans Pro</vt:lpstr>
      <vt:lpstr>Times New Roman</vt:lpstr>
      <vt:lpstr>Verdana</vt:lpstr>
      <vt:lpstr>Wingdings</vt:lpstr>
      <vt:lpstr>Rits</vt:lpstr>
      <vt:lpstr>2023年度-応用演習3</vt:lpstr>
      <vt:lpstr>今日の内容</vt:lpstr>
      <vt:lpstr>スケジュール</vt:lpstr>
      <vt:lpstr>応用演習の目標</vt:lpstr>
      <vt:lpstr>ダークモード設定</vt:lpstr>
      <vt:lpstr>演習内容</vt:lpstr>
      <vt:lpstr>手順</vt:lpstr>
      <vt:lpstr>Google Colab諸注意</vt:lpstr>
      <vt:lpstr>アンケート/次回予定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金子 隼大(ri0099xx)</dc:creator>
  <cp:lastModifiedBy>石橋 龍人(ri0097fx)</cp:lastModifiedBy>
  <cp:revision>11</cp:revision>
  <dcterms:created xsi:type="dcterms:W3CDTF">2023-11-14T06:57:22Z</dcterms:created>
  <dcterms:modified xsi:type="dcterms:W3CDTF">2023-12-06T11:42:02Z</dcterms:modified>
</cp:coreProperties>
</file>