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1" r:id="rId7"/>
    <p:sldId id="265" r:id="rId8"/>
    <p:sldId id="266" r:id="rId9"/>
  </p:sldIdLst>
  <p:sldSz cx="12192000" cy="6858000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F5B62-D643-483C-9124-E90D49669F5A}" type="datetimeFigureOut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4ECE6-28CA-4CD3-ABF1-C6C4CF41A3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79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52358B3-1EF8-4B0A-A72B-0C049E9BE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851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2773" y="2660208"/>
            <a:ext cx="10363200" cy="13716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874" y="4866979"/>
            <a:ext cx="9875772" cy="546249"/>
          </a:xfrm>
        </p:spPr>
        <p:txBody>
          <a:bodyPr anchor="b"/>
          <a:lstStyle>
            <a:lvl1pPr marL="0" indent="0">
              <a:buFont typeface="Wingdings"/>
              <a:buNone/>
              <a:defRPr sz="2800" b="1"/>
            </a:lvl1pPr>
          </a:lstStyle>
          <a:p>
            <a:pPr lvl="0"/>
            <a:r>
              <a:rPr lang="ja-JP" altLang="en-US"/>
              <a:t>マスター サブタイトルの書式設定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5714" y="6319501"/>
            <a:ext cx="1208443" cy="457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24A1E4D9-C7EE-417F-ADE5-A502B897A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79F22014-F2CC-4B09-AF83-83A8F5E4274A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BAE3A62-196C-9BB2-AB37-5C0846CDEC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12" y="538072"/>
            <a:ext cx="509050" cy="9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9102" y="550685"/>
            <a:ext cx="10033303" cy="821914"/>
          </a:xfrm>
        </p:spPr>
        <p:txBody>
          <a:bodyPr/>
          <a:lstStyle>
            <a:lvl1pPr algn="l">
              <a:defRPr sz="3600" b="1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7" y="1598646"/>
            <a:ext cx="6815667" cy="4527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3" y="1598646"/>
            <a:ext cx="4011084" cy="4527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34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 noTextEdit="1"/>
          </p:cNvSpPr>
          <p:nvPr>
            <p:ph type="pic" idx="1"/>
          </p:nvPr>
        </p:nvSpPr>
        <p:spPr>
          <a:xfrm>
            <a:off x="2389717" y="1772793"/>
            <a:ext cx="7315200" cy="29547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D56B58AE-DA37-4197-ABD2-06842B77062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C640929B-A2F6-4A7B-A1C0-B101DB16180A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71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47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56652" y="1628780"/>
            <a:ext cx="2622549" cy="4391025"/>
          </a:xfrm>
        </p:spPr>
        <p:txBody>
          <a:bodyPr vert="eaVert"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19667" y="1628780"/>
            <a:ext cx="7833784" cy="43910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103379" y="6245230"/>
            <a:ext cx="2318839" cy="612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661429D-195E-4118-9E4F-512A3538EF5D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59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、テキスト、コンテンツ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4353" y="304802"/>
            <a:ext cx="9999881" cy="1018390"/>
          </a:xfrm>
        </p:spPr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719668" y="1752600"/>
            <a:ext cx="5249333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72201" y="1752600"/>
            <a:ext cx="5251451" cy="4267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177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/4つの内容" type="fourObj" preserve="1">
  <p:cSld name="タイトル/4つの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  <a:endParaRPr lang="ko-KR" altLang="en-US"/>
          </a:p>
        </p:txBody>
      </p:sp>
      <p:sp>
        <p:nvSpPr>
          <p:cNvPr id="3" name="内容プレースホルダー 2"/>
          <p:cNvSpPr>
            <a:spLocks noGrp="1"/>
          </p:cNvSpPr>
          <p:nvPr>
            <p:ph sz="quarter" idx="1"/>
          </p:nvPr>
        </p:nvSpPr>
        <p:spPr>
          <a:xfrm>
            <a:off x="609877" y="1600935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4" name="内容プレースホルダー 3"/>
          <p:cNvSpPr>
            <a:spLocks noGrp="1"/>
          </p:cNvSpPr>
          <p:nvPr>
            <p:ph sz="quarter" idx="2"/>
          </p:nvPr>
        </p:nvSpPr>
        <p:spPr>
          <a:xfrm>
            <a:off x="6200401" y="1600935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5" name="内容プレースホルダー 4"/>
          <p:cNvSpPr>
            <a:spLocks noGrp="1"/>
          </p:cNvSpPr>
          <p:nvPr>
            <p:ph sz="quarter" idx="3"/>
          </p:nvPr>
        </p:nvSpPr>
        <p:spPr>
          <a:xfrm>
            <a:off x="608313" y="3986042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6" name="内容プレースホルダー 5"/>
          <p:cNvSpPr>
            <a:spLocks noGrp="1"/>
          </p:cNvSpPr>
          <p:nvPr>
            <p:ph sz="quarter" idx="4"/>
          </p:nvPr>
        </p:nvSpPr>
        <p:spPr>
          <a:xfrm>
            <a:off x="6198841" y="3986042"/>
            <a:ext cx="5387235" cy="2197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ko-KR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914805" y="6251247"/>
            <a:ext cx="2541167" cy="4574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/>
          <a:lstStyle/>
          <a:p>
            <a:fld id="{5687B714-7087-4EE8-8BD1-7DA991C540E3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8" name="フッタ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167460" y="6251247"/>
            <a:ext cx="3862597" cy="457401"/>
          </a:xfr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94" tIns="46783" rIns="89994" bIns="46783" anchor="t">
            <a:noAutofit/>
          </a:bodyPr>
          <a:lstStyle/>
          <a:p>
            <a:endParaRPr kumimoji="1"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41546" y="6251247"/>
            <a:ext cx="2541167" cy="45740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</a:ln>
        </p:spPr>
        <p:txBody>
          <a:bodyPr vert="horz" wrap="square" lIns="89994" tIns="46783" rIns="89994" bIns="46783" anchor="t">
            <a:noAutofit/>
          </a:bodyPr>
          <a:lstStyle/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32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なし" type="blank" preserve="1">
  <p:cSld name="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</p:spPr>
        <p:txBody>
          <a:bodyPr/>
          <a:lstStyle/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15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52358B3-1EF8-4B0A-A72B-0C049E9BE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2773" y="2660208"/>
            <a:ext cx="10363200" cy="13716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1874" y="4866979"/>
            <a:ext cx="9875772" cy="546249"/>
          </a:xfrm>
        </p:spPr>
        <p:txBody>
          <a:bodyPr anchor="b"/>
          <a:lstStyle>
            <a:lvl1pPr marL="0" indent="0">
              <a:buFont typeface="Wingdings"/>
              <a:buNone/>
              <a:defRPr sz="2800" b="1"/>
            </a:lvl1pPr>
          </a:lstStyle>
          <a:p>
            <a:pPr lvl="0"/>
            <a:r>
              <a:rPr lang="ja-JP" altLang="en-US"/>
              <a:t>マスター サブタイトルの書式設定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5714" y="6319501"/>
            <a:ext cx="1208443" cy="457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23E44599-A05B-4B0B-9E80-7FAF785BE9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1954779-798C-4C8F-9171-FEBCA299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23" y="739596"/>
            <a:ext cx="526470" cy="824055"/>
          </a:xfrm>
          <a:prstGeom prst="rect">
            <a:avLst/>
          </a:prstGeom>
        </p:spPr>
      </p:pic>
      <p:sp>
        <p:nvSpPr>
          <p:cNvPr id="12" name="日付プレースホルダー 3">
            <a:extLst>
              <a:ext uri="{FF2B5EF4-FFF2-40B4-BE49-F238E27FC236}">
                <a16:creationId xmlns:a16="http://schemas.microsoft.com/office/drawing/2014/main" id="{24A1E4D9-C7EE-417F-ADE5-A502B897A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EC312E50-3471-46D8-B968-D00F899F1DC8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26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426533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 sz="3200"/>
            </a:lvl1pPr>
            <a:lvl2pPr marL="355600" indent="-174625">
              <a:buFont typeface="Arial" panose="020B0604020202020204" pitchFamily="34" charset="0"/>
              <a:buChar char="•"/>
              <a:tabLst>
                <a:tab pos="72000" algn="l"/>
              </a:tabLst>
              <a:defRPr sz="2800"/>
            </a:lvl2pPr>
            <a:lvl3pPr marL="457200" indent="-185738">
              <a:buFont typeface="Arial" panose="020B0604020202020204" pitchFamily="34" charset="0"/>
              <a:buChar char="•"/>
              <a:defRPr sz="2000"/>
            </a:lvl3pPr>
            <a:lvl4pPr marL="446088" indent="-90488">
              <a:buFont typeface="Arial" panose="020B0604020202020204" pitchFamily="34" charset="0"/>
              <a:buChar char="•"/>
              <a:defRPr sz="1800"/>
            </a:lvl4pPr>
            <a:lvl5pPr marL="536575" indent="-90488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32684" y="6309976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1F7ACB8C-F048-4702-9843-FF69E2E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4B8F5AB7-5034-4BBE-B2A3-23A9591E78A3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00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426533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 sz="3200"/>
            </a:lvl1pPr>
            <a:lvl2pPr marL="355600" indent="-174625">
              <a:buFont typeface="Arial" panose="020B0604020202020204" pitchFamily="34" charset="0"/>
              <a:buChar char="•"/>
              <a:tabLst>
                <a:tab pos="72000" algn="l"/>
              </a:tabLst>
              <a:defRPr sz="2800"/>
            </a:lvl2pPr>
            <a:lvl3pPr marL="457200" indent="-185738">
              <a:buFont typeface="Arial" panose="020B0604020202020204" pitchFamily="34" charset="0"/>
              <a:buChar char="•"/>
              <a:defRPr sz="2000"/>
            </a:lvl3pPr>
            <a:lvl4pPr marL="446088" indent="-90488">
              <a:buFont typeface="Arial" panose="020B0604020202020204" pitchFamily="34" charset="0"/>
              <a:buChar char="•"/>
              <a:defRPr sz="1800"/>
            </a:lvl4pPr>
            <a:lvl5pPr marL="536575" indent="-90488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32684" y="6309976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3E44599-A05B-4B0B-9E80-7FAF785BE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1F7ACB8C-F048-4702-9843-FF69E2E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A429D7F8-5348-4A09-A634-E183A60837C5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2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5AD82EAA-D844-4268-BD24-86FC3C55B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AF470610-C617-436E-B121-17C6DDCAD50B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0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19668" y="1524000"/>
            <a:ext cx="524933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72201" y="1524000"/>
            <a:ext cx="525145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日付プレースホルダー 3">
            <a:extLst>
              <a:ext uri="{FF2B5EF4-FFF2-40B4-BE49-F238E27FC236}">
                <a16:creationId xmlns:a16="http://schemas.microsoft.com/office/drawing/2014/main" id="{C2A9D3F7-66F2-4208-9AA5-8E6CA030DC0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95FE51CE-4E8A-4F82-861E-B423033C32AE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4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20419" y="666975"/>
            <a:ext cx="10061985" cy="634701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日付プレースホルダー 3">
            <a:extLst>
              <a:ext uri="{FF2B5EF4-FFF2-40B4-BE49-F238E27FC236}">
                <a16:creationId xmlns:a16="http://schemas.microsoft.com/office/drawing/2014/main" id="{8F7A3AE1-624C-4F6B-8068-E2B3D101E9B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8A09EBDE-2FD6-4FA2-8B11-1AFB2E297325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67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10401" y="6351303"/>
            <a:ext cx="869305" cy="39359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日付プレースホルダー 3">
            <a:extLst>
              <a:ext uri="{FF2B5EF4-FFF2-40B4-BE49-F238E27FC236}">
                <a16:creationId xmlns:a16="http://schemas.microsoft.com/office/drawing/2014/main" id="{E6E22FAD-5C86-491F-93CB-6282029D2E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8C52DA8A-D972-4ED8-B98E-BF9E5029D046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28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36244" y="6136944"/>
            <a:ext cx="1051859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D1885381-817C-48DC-AD37-53B7BDB4E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95C8B974-2E44-4C50-BFAE-222A9FFD2BCC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48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CF6043F-4053-490E-BC93-E31F91FA279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118"/>
            <a:ext cx="12192000" cy="683888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2934" y="654855"/>
            <a:ext cx="9862171" cy="66158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b" anchorCtr="0"/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2934" y="2086718"/>
            <a:ext cx="10391209" cy="3851374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39435"/>
            <a:ext cx="3860800" cy="48204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/>
          <a:lstStyle>
            <a:lvl1pPr algn="ctr">
              <a:defRPr kumimoji="0" sz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936245" y="6299676"/>
            <a:ext cx="1128456" cy="4762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/>
          <a:lstStyle>
            <a:lvl1pPr algn="r">
              <a:defRPr kumimoji="0" sz="2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AEA74999-DE2A-43D7-BA98-BFC3CF1F84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日付プレースホルダー 3">
            <a:extLst>
              <a:ext uri="{FF2B5EF4-FFF2-40B4-BE49-F238E27FC236}">
                <a16:creationId xmlns:a16="http://schemas.microsoft.com/office/drawing/2014/main" id="{223E463B-AA8B-417A-BE77-EBFD147BC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5144" y="6374727"/>
            <a:ext cx="1528515" cy="3467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76F48E05-0377-4933-BA47-F5D7D3C28EAB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34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/>
          <a:ea typeface="ＭＳ Ｐゴシック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32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28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2pPr>
      <a:lvl3pPr marL="0" indent="0" algn="l" rtl="0" eaLnBrk="1" fontAlgn="base" hangingPunct="1">
        <a:spcBef>
          <a:spcPts val="6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20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1800" b="1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4pPr>
      <a:lvl5pPr marL="0" indent="0" algn="l" rtl="0" eaLnBrk="1" fontAlgn="base" hangingPunct="1">
        <a:spcBef>
          <a:spcPct val="25000"/>
        </a:spcBef>
        <a:spcAft>
          <a:spcPct val="0"/>
        </a:spcAft>
        <a:buClr>
          <a:srgbClr val="A62026"/>
        </a:buClr>
        <a:buSzPct val="100000"/>
        <a:buFont typeface="メイリオ" panose="020B0604030504040204" pitchFamily="50" charset="-128"/>
        <a:buNone/>
        <a:defRPr kumimoji="1" sz="14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rgbClr val="0000CC"/>
        </a:buClr>
        <a:buFont typeface="Wingdings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pc.se.ritsumei.ac.jp/index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6B0C48-47FC-4D2F-F2A6-A9A63725E2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/>
              <a:t>2023</a:t>
            </a:r>
            <a:r>
              <a:rPr kumimoji="1" lang="ja-JP" altLang="en-US"/>
              <a:t>年度</a:t>
            </a:r>
            <a:r>
              <a:rPr kumimoji="1" lang="en-US" altLang="ja-JP"/>
              <a:t>-</a:t>
            </a:r>
            <a:r>
              <a:rPr kumimoji="1" lang="ja-JP" altLang="en-US"/>
              <a:t>応用演習</a:t>
            </a:r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B531BD5-E468-5EF3-74AE-51688FDE1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874" y="4729525"/>
            <a:ext cx="9875772" cy="1049727"/>
          </a:xfrm>
        </p:spPr>
        <p:txBody>
          <a:bodyPr/>
          <a:lstStyle/>
          <a:p>
            <a:r>
              <a:rPr kumimoji="1" lang="ja-JP" altLang="en-US">
                <a:latin typeface="メイリオ"/>
                <a:ea typeface="メイリオ"/>
              </a:rPr>
              <a:t>知的高性能研究室</a:t>
            </a:r>
            <a:endParaRPr kumimoji="1" lang="en-US" altLang="ja-JP">
              <a:latin typeface="メイリオ"/>
              <a:ea typeface="メイリオ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1FA3E1-ACE6-1C35-4BFC-A41C62B0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57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3244F7-5BC5-EDB2-9DD9-58C41533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スケジュール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21A023-9F11-6205-84A8-8A8966811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800"/>
              <a:t>研究紹介</a:t>
            </a:r>
            <a:endParaRPr kumimoji="1" lang="en-US" altLang="ja-JP" sz="280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>
                <a:latin typeface="メイリオ"/>
                <a:ea typeface="メイリオ"/>
              </a:rPr>
              <a:t>基礎実習</a:t>
            </a:r>
            <a:r>
              <a:rPr lang="en-US" altLang="ja-JP" sz="2800">
                <a:latin typeface="メイリオ"/>
                <a:ea typeface="メイリオ"/>
              </a:rPr>
              <a:t>1(</a:t>
            </a:r>
            <a:r>
              <a:rPr lang="ja-JP" altLang="en-US" sz="2800">
                <a:latin typeface="メイリオ"/>
                <a:ea typeface="メイリオ"/>
              </a:rPr>
              <a:t>仮題</a:t>
            </a:r>
            <a:r>
              <a:rPr lang="en-US" altLang="ja-JP" sz="2800">
                <a:latin typeface="メイリオ"/>
                <a:ea typeface="メイリオ"/>
              </a:rPr>
              <a:t>)</a:t>
            </a:r>
            <a:r>
              <a:rPr lang="ja-JP" altLang="en-US" sz="2800">
                <a:latin typeface="メイリオ"/>
                <a:ea typeface="メイリオ"/>
              </a:rPr>
              <a:t> </a:t>
            </a:r>
            <a:r>
              <a:rPr lang="en-US" altLang="ja-JP" sz="2800">
                <a:latin typeface="メイリオ"/>
                <a:ea typeface="メイリオ"/>
              </a:rPr>
              <a:t>&lt;-</a:t>
            </a:r>
            <a:r>
              <a:rPr lang="ja-JP" altLang="en-US" sz="2800">
                <a:latin typeface="メイリオ"/>
                <a:ea typeface="メイリオ"/>
              </a:rPr>
              <a:t> 去年のスライドを圧縮</a:t>
            </a:r>
            <a:endParaRPr lang="en-US" altLang="ja-JP" sz="2800">
              <a:latin typeface="メイリオ"/>
              <a:ea typeface="メイリオ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>
                <a:latin typeface="メイリオ"/>
                <a:ea typeface="メイリオ"/>
              </a:rPr>
              <a:t>基礎実習</a:t>
            </a:r>
            <a:r>
              <a:rPr lang="en-US" altLang="ja-JP" sz="2800">
                <a:latin typeface="メイリオ"/>
                <a:ea typeface="メイリオ"/>
              </a:rPr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>
                <a:latin typeface="メイリオ"/>
                <a:ea typeface="メイリオ"/>
              </a:rPr>
              <a:t>研究体験</a:t>
            </a:r>
            <a:r>
              <a:rPr kumimoji="1" lang="en-US" altLang="ja-JP" sz="2800">
                <a:latin typeface="メイリオ"/>
                <a:ea typeface="メイリオ"/>
              </a:rPr>
              <a:t>1(</a:t>
            </a:r>
            <a:r>
              <a:rPr kumimoji="1" lang="ja-JP" altLang="en-US" sz="2800">
                <a:latin typeface="メイリオ"/>
                <a:ea typeface="メイリオ"/>
              </a:rPr>
              <a:t>仮題</a:t>
            </a:r>
            <a:r>
              <a:rPr kumimoji="1" lang="en-US" altLang="ja-JP" sz="2800">
                <a:latin typeface="メイリオ"/>
                <a:ea typeface="メイリオ"/>
              </a:rPr>
              <a:t>)</a:t>
            </a:r>
            <a:r>
              <a:rPr lang="ja-JP" altLang="en-US" sz="2800">
                <a:latin typeface="メイリオ"/>
                <a:ea typeface="メイリオ"/>
              </a:rPr>
              <a:t> </a:t>
            </a:r>
            <a:r>
              <a:rPr lang="en-US" altLang="ja-JP" sz="2800">
                <a:latin typeface="メイリオ"/>
                <a:ea typeface="メイリオ"/>
              </a:rPr>
              <a:t>&lt;-TA3</a:t>
            </a:r>
            <a:r>
              <a:rPr lang="ja-JP" altLang="en-US" sz="2800">
                <a:latin typeface="メイリオ"/>
                <a:ea typeface="メイリオ"/>
              </a:rPr>
              <a:t>人が</a:t>
            </a:r>
            <a:r>
              <a:rPr lang="en-US" altLang="ja-JP" sz="2800">
                <a:latin typeface="メイリオ"/>
                <a:ea typeface="メイリオ"/>
              </a:rPr>
              <a:t>1</a:t>
            </a:r>
            <a:r>
              <a:rPr lang="ja-JP" altLang="en-US" sz="2800">
                <a:latin typeface="メイリオ"/>
                <a:ea typeface="メイリオ"/>
              </a:rPr>
              <a:t>回担当</a:t>
            </a:r>
            <a:endParaRPr lang="en-US" altLang="ja-JP" sz="2800">
              <a:latin typeface="メイリオ"/>
              <a:ea typeface="メイリオ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>
                <a:latin typeface="メイリオ"/>
                <a:ea typeface="メイリオ"/>
              </a:rPr>
              <a:t>研究体験</a:t>
            </a:r>
            <a:r>
              <a:rPr lang="en-US" altLang="ja-JP" sz="2800">
                <a:latin typeface="メイリオ"/>
                <a:ea typeface="メイリオ"/>
              </a:rPr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>
                <a:latin typeface="メイリオ"/>
                <a:ea typeface="メイリオ"/>
              </a:rPr>
              <a:t>研究体験</a:t>
            </a:r>
            <a:r>
              <a:rPr kumimoji="1" lang="en-US" altLang="ja-JP" sz="2800">
                <a:latin typeface="メイリオ"/>
                <a:ea typeface="メイリオ"/>
              </a:rPr>
              <a:t>3</a:t>
            </a:r>
            <a:endParaRPr lang="en-US" altLang="ja-JP" sz="2800">
              <a:latin typeface="メイリオ"/>
              <a:ea typeface="メイリオ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/>
              <a:t>発表</a:t>
            </a:r>
            <a:endParaRPr kumimoji="1" lang="en-US" altLang="ja-JP" sz="28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006B0E-2FE0-ECA0-CE54-0283EA303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80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081A94-8BB1-3B70-7E39-2BB51B04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各回の内容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531192-AA73-774E-7C91-EF2E2228E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267688"/>
          </a:xfrm>
        </p:spPr>
        <p:txBody>
          <a:bodyPr/>
          <a:lstStyle/>
          <a:p>
            <a:r>
              <a:rPr lang="ja-JP" altLang="en-US" sz="2800"/>
              <a:t>研究紹介 </a:t>
            </a:r>
            <a:r>
              <a:rPr lang="en-US" altLang="ja-JP" sz="2800"/>
              <a:t>(1</a:t>
            </a:r>
            <a:r>
              <a:rPr lang="ja-JP" altLang="en-US" sz="2800"/>
              <a:t>回目</a:t>
            </a:r>
            <a:r>
              <a:rPr lang="en-US" altLang="ja-JP" sz="2800"/>
              <a:t>)</a:t>
            </a:r>
          </a:p>
          <a:p>
            <a:r>
              <a:rPr lang="ja-JP" altLang="en-US" sz="2800"/>
              <a:t>基礎実習 </a:t>
            </a:r>
            <a:r>
              <a:rPr lang="en-US" altLang="ja-JP" sz="2800"/>
              <a:t>(2,3</a:t>
            </a:r>
            <a:r>
              <a:rPr lang="ja-JP" altLang="en-US" sz="2800"/>
              <a:t>回目</a:t>
            </a:r>
            <a:r>
              <a:rPr lang="en-US" altLang="ja-JP" sz="2800"/>
              <a:t>)</a:t>
            </a:r>
            <a:r>
              <a:rPr lang="ja-JP" altLang="en-US" sz="2800"/>
              <a:t> </a:t>
            </a:r>
            <a:endParaRPr lang="en-US" altLang="ja-JP" sz="2800"/>
          </a:p>
          <a:p>
            <a:pPr lvl="1"/>
            <a:r>
              <a:rPr lang="en-US" altLang="ja-JP" sz="2400" b="0"/>
              <a:t>Python</a:t>
            </a:r>
            <a:r>
              <a:rPr lang="ja-JP" altLang="en-US" sz="2400" b="0"/>
              <a:t> </a:t>
            </a:r>
            <a:r>
              <a:rPr lang="en-US" altLang="ja-JP" sz="2400" b="0"/>
              <a:t>(</a:t>
            </a:r>
            <a:r>
              <a:rPr lang="ja-JP" altLang="en-US" sz="2400" b="0"/>
              <a:t>プログラミン言語</a:t>
            </a:r>
            <a:r>
              <a:rPr lang="en-US" altLang="ja-JP" sz="2400" b="0"/>
              <a:t>)</a:t>
            </a:r>
            <a:r>
              <a:rPr lang="ja-JP" altLang="en-US" sz="2400" b="0"/>
              <a:t>を使った実習</a:t>
            </a:r>
            <a:r>
              <a:rPr lang="en-US" altLang="ja-JP" sz="2400" b="0"/>
              <a:t>.</a:t>
            </a:r>
          </a:p>
          <a:p>
            <a:pPr lvl="1"/>
            <a:r>
              <a:rPr lang="en-US" altLang="ja-JP" sz="2400" b="0"/>
              <a:t>AI</a:t>
            </a:r>
            <a:r>
              <a:rPr lang="ja-JP" altLang="en-US" sz="2400" b="0"/>
              <a:t>を体感する</a:t>
            </a:r>
            <a:r>
              <a:rPr lang="en-US" altLang="ja-JP" sz="2400" b="0"/>
              <a:t>.</a:t>
            </a:r>
          </a:p>
          <a:p>
            <a:pPr lvl="1"/>
            <a:r>
              <a:rPr kumimoji="1" lang="ja-JP" altLang="en-US" sz="2400" b="0"/>
              <a:t>グループで取り組む</a:t>
            </a:r>
            <a:r>
              <a:rPr kumimoji="1" lang="en-US" altLang="ja-JP" sz="2400" b="0"/>
              <a:t>.</a:t>
            </a:r>
          </a:p>
          <a:p>
            <a:r>
              <a:rPr kumimoji="1" lang="ja-JP" altLang="en-US" sz="2800"/>
              <a:t>研究</a:t>
            </a:r>
            <a:r>
              <a:rPr lang="ja-JP" altLang="en-US" sz="2800"/>
              <a:t>体験 </a:t>
            </a:r>
            <a:r>
              <a:rPr lang="en-US" altLang="ja-JP" sz="2800"/>
              <a:t>(4,5,6</a:t>
            </a:r>
            <a:r>
              <a:rPr lang="ja-JP" altLang="en-US" sz="2800"/>
              <a:t>回目</a:t>
            </a:r>
            <a:r>
              <a:rPr lang="en-US" altLang="ja-JP" sz="2800"/>
              <a:t>)</a:t>
            </a:r>
          </a:p>
          <a:p>
            <a:pPr lvl="1"/>
            <a:r>
              <a:rPr lang="ja-JP" altLang="en-US" sz="2400" b="0"/>
              <a:t>専門的な実習</a:t>
            </a:r>
            <a:endParaRPr lang="en-US" altLang="ja-JP" sz="2400" b="0"/>
          </a:p>
          <a:p>
            <a:pPr lvl="1"/>
            <a:r>
              <a:rPr lang="ja-JP" altLang="en-US" sz="2400" b="0"/>
              <a:t>自分にあったテーマか知る</a:t>
            </a:r>
            <a:endParaRPr lang="en-US" altLang="ja-JP" sz="2400" b="0"/>
          </a:p>
          <a:p>
            <a:r>
              <a:rPr lang="ja-JP" altLang="en-US" sz="2800"/>
              <a:t>発表 </a:t>
            </a:r>
            <a:r>
              <a:rPr lang="en-US" altLang="ja-JP" sz="2800"/>
              <a:t>(7</a:t>
            </a:r>
            <a:r>
              <a:rPr lang="ja-JP" altLang="en-US" sz="2800"/>
              <a:t>回目</a:t>
            </a:r>
            <a:r>
              <a:rPr lang="en-US" altLang="ja-JP" sz="2800"/>
              <a:t>)</a:t>
            </a:r>
            <a:endParaRPr kumimoji="1" lang="en-US" altLang="ja-JP" sz="2800"/>
          </a:p>
          <a:p>
            <a:pPr marL="180975" lvl="1" indent="0">
              <a:buNone/>
            </a:pPr>
            <a:endParaRPr kumimoji="1" lang="en-US" altLang="ja-JP"/>
          </a:p>
          <a:p>
            <a:pPr lvl="1"/>
            <a:endParaRPr kumimoji="1" lang="en-US" altLang="ja-JP"/>
          </a:p>
          <a:p>
            <a:endParaRPr kumimoji="1" lang="en-US" altLang="ja-JP"/>
          </a:p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70ABAD-5929-DCC6-590E-4B1C7E2D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グラフィックス 5" descr="ノートPCと共に携帯電話と電卓">
            <a:extLst>
              <a:ext uri="{FF2B5EF4-FFF2-40B4-BE49-F238E27FC236}">
                <a16:creationId xmlns:a16="http://schemas.microsoft.com/office/drawing/2014/main" id="{654AEE0D-4C23-F1B0-D4E8-FAE499F35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2089" y="2333627"/>
            <a:ext cx="4258277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7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FD711F-9ED5-7BC1-2869-CE5FF6C6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4" y="654855"/>
            <a:ext cx="9862171" cy="661585"/>
          </a:xfrm>
        </p:spPr>
        <p:txBody>
          <a:bodyPr wrap="square" anchor="b">
            <a:normAutofit/>
          </a:bodyPr>
          <a:lstStyle/>
          <a:p>
            <a:r>
              <a:rPr lang="ja-JP" altLang="en-US"/>
              <a:t>応用演習の目標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6C3339-3566-008C-35B8-7C598C09E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6649" y="1600656"/>
            <a:ext cx="8597650" cy="4495800"/>
          </a:xfrm>
        </p:spPr>
        <p:txBody>
          <a:bodyPr wrap="square" anchor="t">
            <a:norm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kumimoji="1" lang="ja-JP" altLang="en-US" sz="3200" u="sng"/>
              <a:t>自身の研究テーマが</a:t>
            </a:r>
            <a:r>
              <a:rPr lang="ja-JP" altLang="en-US" sz="3200" u="sng"/>
              <a:t>決定する</a:t>
            </a:r>
            <a:endParaRPr lang="en-US" altLang="ja-JP" sz="3200" u="sng"/>
          </a:p>
          <a:p>
            <a:r>
              <a:rPr lang="ja-JP" altLang="en-US" b="0"/>
              <a:t>最終日に興味のあるテーマについて調査して発表</a:t>
            </a:r>
            <a:endParaRPr lang="en-US" altLang="ja-JP" b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/>
              <a:t>研究背景</a:t>
            </a:r>
            <a:endParaRPr lang="en-US" altLang="ja-JP" b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/>
              <a:t>研究の優位性</a:t>
            </a:r>
            <a:endParaRPr lang="en-US" altLang="ja-JP" b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b="0"/>
              <a:t>簡単な方針等</a:t>
            </a:r>
            <a:endParaRPr lang="en-US" altLang="ja-JP" b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b="0"/>
              <a:t>ppt</a:t>
            </a:r>
            <a:r>
              <a:rPr lang="ja-JP" altLang="en-US" b="0"/>
              <a:t>で発表資料作成</a:t>
            </a:r>
            <a:endParaRPr lang="en-US" altLang="ja-JP" b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b="0"/>
              <a:t>5</a:t>
            </a:r>
            <a:r>
              <a:rPr lang="ja-JP" altLang="en-US" b="0"/>
              <a:t>分程度</a:t>
            </a:r>
            <a:endParaRPr lang="en-US" altLang="ja-JP" b="0"/>
          </a:p>
          <a:p>
            <a:endParaRPr lang="en-US" altLang="ja-JP" b="0"/>
          </a:p>
        </p:txBody>
      </p:sp>
      <p:pic>
        <p:nvPicPr>
          <p:cNvPr id="6" name="グラフィックス 5" descr="望遠鏡と惑星">
            <a:extLst>
              <a:ext uri="{FF2B5EF4-FFF2-40B4-BE49-F238E27FC236}">
                <a16:creationId xmlns:a16="http://schemas.microsoft.com/office/drawing/2014/main" id="{A1CC8A38-4B93-9BBC-8476-436B68BDC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9551" y="2061883"/>
            <a:ext cx="4495800" cy="44958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14BBFA-E121-62B5-9981-A52F2125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9372" y="6319558"/>
            <a:ext cx="1051859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AEA74999-DE2A-43D7-BA98-BFC3CF1F84FC}" type="slidenum">
              <a:rPr kumimoji="1" lang="ja-JP" altLang="en-US" smtClean="0"/>
              <a:pPr>
                <a:spcAft>
                  <a:spcPts val="600"/>
                </a:spcAft>
              </a:pPr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02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5EA6B9-0B91-D42C-2AC2-5FFA3D7D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今日</a:t>
            </a:r>
            <a:r>
              <a:rPr kumimoji="1" lang="ja-JP" altLang="en-US"/>
              <a:t>の内容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D4F7E9-C538-8476-1FF4-205068C05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先輩の</a:t>
            </a:r>
            <a:r>
              <a:rPr kumimoji="1" lang="ja-JP" altLang="en-US"/>
              <a:t>研究テーマ</a:t>
            </a:r>
            <a:r>
              <a:rPr lang="ja-JP" altLang="en-US"/>
              <a:t>について紹介</a:t>
            </a:r>
            <a:r>
              <a:rPr lang="en-US" altLang="ja-JP"/>
              <a:t>.</a:t>
            </a:r>
          </a:p>
          <a:p>
            <a:endParaRPr lang="en-US" altLang="ja-JP"/>
          </a:p>
          <a:p>
            <a:r>
              <a:rPr kumimoji="1" lang="ja-JP" altLang="en-US"/>
              <a:t>研究室紹介では、成果物の発表がメイン</a:t>
            </a:r>
            <a:r>
              <a:rPr lang="ja-JP" altLang="en-US"/>
              <a:t>　　　　　　　</a:t>
            </a:r>
            <a:r>
              <a:rPr kumimoji="1" lang="en-US" altLang="ja-JP"/>
              <a:t>-&gt;</a:t>
            </a:r>
            <a:r>
              <a:rPr kumimoji="1" lang="ja-JP" altLang="en-US"/>
              <a:t>実際に進行中</a:t>
            </a:r>
            <a:r>
              <a:rPr lang="ja-JP" altLang="en-US"/>
              <a:t>の研究を紹介</a:t>
            </a:r>
            <a:endParaRPr lang="en-US" altLang="ja-JP"/>
          </a:p>
          <a:p>
            <a:pPr marL="0" indent="0">
              <a:buNone/>
            </a:pPr>
            <a:endParaRPr lang="en-US" altLang="ja-JP"/>
          </a:p>
          <a:p>
            <a:r>
              <a:rPr kumimoji="1" lang="ja-JP" altLang="en-US"/>
              <a:t>配属後に行う研究をイメージ</a:t>
            </a:r>
            <a:endParaRPr kumimoji="1" lang="en-US" altLang="ja-JP"/>
          </a:p>
          <a:p>
            <a:endParaRPr kumimoji="1" lang="en-US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9FEB70-E373-F05D-BB1C-1D16AFF45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92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62B16B-5EC8-381A-78C6-4956000EF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研究テーマについて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C195DF-5235-CB30-4848-0A42AD585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/>
              <a:t>AI</a:t>
            </a:r>
            <a:r>
              <a:rPr lang="ja-JP" altLang="en-US" sz="2800"/>
              <a:t>の応用</a:t>
            </a:r>
            <a:endParaRPr lang="en-US" altLang="ja-JP" sz="2800"/>
          </a:p>
          <a:p>
            <a:pPr lvl="1"/>
            <a:r>
              <a:rPr lang="ja-JP" altLang="en-US" sz="2400" b="0"/>
              <a:t>産業</a:t>
            </a:r>
            <a:endParaRPr lang="en-US" altLang="ja-JP" sz="2400" b="0"/>
          </a:p>
          <a:p>
            <a:pPr lvl="2"/>
            <a:r>
              <a:rPr lang="ja-JP" altLang="en-US" sz="1800" b="0"/>
              <a:t>外観検査、劣化検出、高齢者支援</a:t>
            </a:r>
            <a:endParaRPr lang="en-US" altLang="ja-JP" sz="1800" b="0"/>
          </a:p>
          <a:p>
            <a:pPr lvl="1"/>
            <a:r>
              <a:rPr kumimoji="1" lang="ja-JP" altLang="en-US" sz="2400" b="0"/>
              <a:t>古代文献</a:t>
            </a:r>
            <a:endParaRPr kumimoji="1" lang="en-US" altLang="ja-JP" sz="2400" b="0"/>
          </a:p>
          <a:p>
            <a:pPr lvl="2"/>
            <a:r>
              <a:rPr lang="ja-JP" altLang="en-US" sz="1800" b="0"/>
              <a:t>解読、修復、整理</a:t>
            </a:r>
            <a:endParaRPr lang="en-US" altLang="ja-JP" sz="1800" b="0"/>
          </a:p>
          <a:p>
            <a:r>
              <a:rPr lang="en-US" altLang="ja-JP" sz="2800"/>
              <a:t>AI+</a:t>
            </a:r>
            <a:r>
              <a:rPr lang="ja-JP" altLang="en-US" sz="2800"/>
              <a:t>高性能計算</a:t>
            </a:r>
            <a:endParaRPr lang="en-US" altLang="ja-JP" sz="2800"/>
          </a:p>
          <a:p>
            <a:pPr lvl="1"/>
            <a:r>
              <a:rPr lang="en-US" altLang="ja-JP" sz="2400" b="0"/>
              <a:t>AI</a:t>
            </a:r>
            <a:r>
              <a:rPr lang="ja-JP" altLang="en-US" sz="2400" b="0"/>
              <a:t> </a:t>
            </a:r>
            <a:r>
              <a:rPr lang="en-US" altLang="ja-JP" sz="2400" b="0"/>
              <a:t>for</a:t>
            </a:r>
            <a:r>
              <a:rPr lang="ja-JP" altLang="en-US" sz="2400" b="0"/>
              <a:t> </a:t>
            </a:r>
            <a:r>
              <a:rPr lang="en-US" altLang="ja-JP" sz="2400" b="0"/>
              <a:t>Hardware</a:t>
            </a:r>
          </a:p>
          <a:p>
            <a:pPr lvl="1"/>
            <a:r>
              <a:rPr lang="en-US" altLang="ja-JP" sz="2400" b="0"/>
              <a:t>Hardware</a:t>
            </a:r>
            <a:r>
              <a:rPr lang="ja-JP" altLang="en-US" sz="2400" b="0"/>
              <a:t> </a:t>
            </a:r>
            <a:r>
              <a:rPr lang="en-US" altLang="ja-JP" sz="2400" b="0"/>
              <a:t>for</a:t>
            </a:r>
            <a:r>
              <a:rPr lang="ja-JP" altLang="en-US" sz="2400" b="0"/>
              <a:t> </a:t>
            </a:r>
            <a:r>
              <a:rPr lang="en-US" altLang="ja-JP" sz="2400" b="0"/>
              <a:t>AI</a:t>
            </a:r>
          </a:p>
          <a:p>
            <a:r>
              <a:rPr lang="en-US" altLang="ja-JP" sz="2800" err="1"/>
              <a:t>AI+IoT</a:t>
            </a:r>
            <a:endParaRPr lang="en-US" altLang="ja-JP" sz="2800"/>
          </a:p>
          <a:p>
            <a:r>
              <a:rPr kumimoji="1" lang="en-US" altLang="ja-JP" sz="2800"/>
              <a:t>4D</a:t>
            </a:r>
            <a:r>
              <a:rPr kumimoji="1" lang="ja-JP" altLang="en-US" sz="2800"/>
              <a:t>プリンター</a:t>
            </a:r>
            <a:endParaRPr kumimoji="1" lang="en-US" altLang="ja-JP" sz="2800"/>
          </a:p>
          <a:p>
            <a:pPr marL="0" indent="0">
              <a:buNone/>
            </a:pPr>
            <a:endParaRPr lang="ja-JP" altLang="en-US">
              <a:latin typeface="メイリオ"/>
              <a:ea typeface="メイリオ"/>
            </a:endParaRPr>
          </a:p>
          <a:p>
            <a:pPr marL="251460" indent="-251460"/>
            <a:endParaRPr lang="ja-JP" altLang="en-US"/>
          </a:p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EB86F6-5027-8CBC-89B4-66311AAD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44599-A05B-4B0B-9E80-7FAF785BE993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 descr="ダイアグラム, 概略図&#10;&#10;自動的に生成された説明">
            <a:extLst>
              <a:ext uri="{FF2B5EF4-FFF2-40B4-BE49-F238E27FC236}">
                <a16:creationId xmlns:a16="http://schemas.microsoft.com/office/drawing/2014/main" id="{68908588-2315-F1FC-B84D-021D77783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31" y="681559"/>
            <a:ext cx="6186745" cy="550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8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DE9172-7615-3C9E-D5F3-F7E70024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活動内容について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0F073957-6F7B-36CB-6569-5DDBC40DC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918" y="2722024"/>
            <a:ext cx="10390187" cy="1693862"/>
          </a:xfrm>
          <a:ln>
            <a:solidFill>
              <a:schemeClr val="tx1"/>
            </a:solidFill>
          </a:ln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3CE02F-E492-0D16-2017-EA1C2C8F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2E90BD-20EE-9D47-9AB3-86E45FDBD18A}"/>
              </a:ext>
            </a:extLst>
          </p:cNvPr>
          <p:cNvSpPr txBox="1"/>
          <p:nvPr/>
        </p:nvSpPr>
        <p:spPr>
          <a:xfrm>
            <a:off x="799415" y="1790472"/>
            <a:ext cx="914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latin typeface="+mn-ea"/>
                <a:ea typeface="+mn-ea"/>
                <a:hlinkClick r:id="rId3"/>
              </a:rPr>
              <a:t>研究室のホームページ</a:t>
            </a:r>
            <a:r>
              <a:rPr lang="ja-JP" altLang="en-US" sz="2800">
                <a:latin typeface="+mn-ea"/>
                <a:ea typeface="+mn-ea"/>
              </a:rPr>
              <a:t>から活動内容を確認できます</a:t>
            </a:r>
            <a:r>
              <a:rPr lang="en-US" altLang="ja-JP" sz="2800">
                <a:latin typeface="+mn-ea"/>
                <a:ea typeface="+mn-ea"/>
              </a:rPr>
              <a:t>.</a:t>
            </a:r>
            <a:endParaRPr kumimoji="1" lang="ja-JP" altLang="en-US" sz="2800">
              <a:latin typeface="+mn-ea"/>
              <a:ea typeface="+mn-ea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F5754ECE-CF84-8461-6EA9-140E1900FE55}"/>
              </a:ext>
            </a:extLst>
          </p:cNvPr>
          <p:cNvCxnSpPr>
            <a:cxnSpLocks/>
          </p:cNvCxnSpPr>
          <p:nvPr/>
        </p:nvCxnSpPr>
        <p:spPr>
          <a:xfrm flipH="1">
            <a:off x="9111147" y="2654103"/>
            <a:ext cx="774776" cy="300379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5C00179C-FE5B-4131-6B6D-55395882D514}"/>
              </a:ext>
            </a:extLst>
          </p:cNvPr>
          <p:cNvCxnSpPr>
            <a:cxnSpLocks/>
          </p:cNvCxnSpPr>
          <p:nvPr/>
        </p:nvCxnSpPr>
        <p:spPr>
          <a:xfrm>
            <a:off x="8037047" y="2675235"/>
            <a:ext cx="0" cy="273773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90C9579-8EFA-8795-9916-2732DAABA54E}"/>
              </a:ext>
            </a:extLst>
          </p:cNvPr>
          <p:cNvSpPr txBox="1"/>
          <p:nvPr/>
        </p:nvSpPr>
        <p:spPr>
          <a:xfrm>
            <a:off x="8651210" y="2303269"/>
            <a:ext cx="246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+mn-ea"/>
                <a:ea typeface="+mn-ea"/>
              </a:rPr>
              <a:t>投稿した論文、学会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FC48BF0-61ED-7C62-7DB4-0A21FF98DA89}"/>
              </a:ext>
            </a:extLst>
          </p:cNvPr>
          <p:cNvSpPr txBox="1"/>
          <p:nvPr/>
        </p:nvSpPr>
        <p:spPr>
          <a:xfrm>
            <a:off x="7416497" y="2321783"/>
            <a:ext cx="1234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latin typeface="+mn-ea"/>
                <a:ea typeface="+mn-ea"/>
              </a:rPr>
              <a:t>活動記録</a:t>
            </a:r>
            <a:endParaRPr kumimoji="1" lang="ja-JP" altLang="en-US" sz="2000">
              <a:latin typeface="+mn-ea"/>
              <a:ea typeface="+mn-ea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1B46A23-3566-6191-52E1-62D1E476C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75" y="4481586"/>
            <a:ext cx="4457733" cy="2076465"/>
          </a:xfrm>
          <a:prstGeom prst="rect">
            <a:avLst/>
          </a:prstGeom>
        </p:spPr>
      </p:pic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F217650-41B6-091C-7E5A-CDA54FB1FC11}"/>
              </a:ext>
            </a:extLst>
          </p:cNvPr>
          <p:cNvCxnSpPr/>
          <p:nvPr/>
        </p:nvCxnSpPr>
        <p:spPr>
          <a:xfrm>
            <a:off x="602300" y="5497918"/>
            <a:ext cx="10020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CBDAC10A-920E-4953-DCE2-93FA0942BFF1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1604307" y="5178161"/>
            <a:ext cx="1102391" cy="319757"/>
          </a:xfrm>
          <a:prstGeom prst="straightConnector1">
            <a:avLst/>
          </a:prstGeom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8CA8292-66C3-F43B-950B-049771D7F22E}"/>
              </a:ext>
            </a:extLst>
          </p:cNvPr>
          <p:cNvSpPr txBox="1"/>
          <p:nvPr/>
        </p:nvSpPr>
        <p:spPr>
          <a:xfrm>
            <a:off x="2706698" y="4824218"/>
            <a:ext cx="247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latin typeface="+mn-ea"/>
                <a:ea typeface="+mn-ea"/>
              </a:rPr>
              <a:t>応用演習の資料をアップ予定</a:t>
            </a:r>
          </a:p>
        </p:txBody>
      </p:sp>
    </p:spTree>
    <p:extLst>
      <p:ext uri="{BB962C8B-B14F-4D97-AF65-F5344CB8AC3E}">
        <p14:creationId xmlns:p14="http://schemas.microsoft.com/office/powerpoint/2010/main" val="224173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1EED84-9CE8-03FD-A593-6BA98063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アンケート</a:t>
            </a:r>
            <a:r>
              <a:rPr kumimoji="1" lang="en-US" altLang="ja-JP"/>
              <a:t>/</a:t>
            </a:r>
            <a:r>
              <a:rPr kumimoji="1" lang="ja-JP" altLang="en-US"/>
              <a:t>次回予定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537A6C-7F79-2631-9612-9CEE5E39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511559"/>
            <a:ext cx="10391209" cy="45314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sz="2800"/>
              <a:t>Python</a:t>
            </a:r>
            <a:r>
              <a:rPr lang="ja-JP" altLang="en-US" sz="2800"/>
              <a:t>を触ったことがある</a:t>
            </a:r>
            <a:r>
              <a:rPr lang="en-US" altLang="ja-JP" sz="280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/>
              <a:t>Python</a:t>
            </a:r>
            <a:r>
              <a:rPr kumimoji="1" lang="ja-JP" altLang="en-US" sz="2800"/>
              <a:t>聞いたことがある</a:t>
            </a:r>
            <a:r>
              <a:rPr kumimoji="1" lang="en-US" altLang="ja-JP" sz="280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800"/>
              <a:t>その他のプログラミン言語の使用経験がある</a:t>
            </a:r>
            <a:r>
              <a:rPr lang="en-US" altLang="ja-JP" sz="280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800"/>
              <a:t>環境構築したことがある</a:t>
            </a:r>
            <a:r>
              <a:rPr lang="en-US" altLang="ja-JP" sz="280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800"/>
              <a:t>興味のある研究テーマがすでに決まっている</a:t>
            </a:r>
            <a:r>
              <a:rPr lang="en-US" altLang="ja-JP" sz="280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800"/>
              <a:t>その他質問等</a:t>
            </a:r>
            <a:endParaRPr lang="en-US" altLang="ja-JP" sz="2800"/>
          </a:p>
          <a:p>
            <a:pPr marL="0" indent="0">
              <a:buNone/>
            </a:pPr>
            <a:endParaRPr kumimoji="1" lang="en-US" altLang="ja-JP" sz="2800"/>
          </a:p>
          <a:p>
            <a:pPr marL="0" indent="0">
              <a:buNone/>
            </a:pPr>
            <a:r>
              <a:rPr kumimoji="1" lang="ja-JP" altLang="en-US" u="sng"/>
              <a:t>次回から持参したパソコンを用いた演習を行います</a:t>
            </a:r>
            <a:r>
              <a:rPr kumimoji="1" lang="en-US" altLang="ja-JP" u="sng"/>
              <a:t>.</a:t>
            </a:r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DAA6D2-1795-91C6-7457-BE6B6574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4999-DE2A-43D7-BA98-BFC3CF1F84F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883059"/>
      </p:ext>
    </p:extLst>
  </p:cSld>
  <p:clrMapOvr>
    <a:masterClrMapping/>
  </p:clrMapOvr>
</p:sld>
</file>

<file path=ppt/theme/theme1.xml><?xml version="1.0" encoding="utf-8"?>
<a:theme xmlns:a="http://schemas.openxmlformats.org/drawingml/2006/main" name="Rits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メイリオ_times new roman">
      <a:majorFont>
        <a:latin typeface="Times New Roman"/>
        <a:ea typeface="メイリオ"/>
        <a:cs typeface=""/>
      </a:majorFont>
      <a:minorFont>
        <a:latin typeface="Times New Roman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3600" dirty="0" smtClean="0">
            <a:latin typeface="+mn-ea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its" id="{AA91DC81-DCBB-4B0F-AC73-F33AB44BC606}" vid="{8AE89380-4569-4F9C-8E8B-8B0F7D7B55B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 Attempt to Realize Zero-shot Ancient Document Restoration</Template>
  <TotalTime>69</TotalTime>
  <Words>308</Words>
  <Application>Microsoft Macintosh PowerPoint</Application>
  <PresentationFormat>ワイド画面</PresentationFormat>
  <Paragraphs>70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メイリオ</vt:lpstr>
      <vt:lpstr>游ゴシック</vt:lpstr>
      <vt:lpstr>Arial</vt:lpstr>
      <vt:lpstr>Source Sans Pro</vt:lpstr>
      <vt:lpstr>Times New Roman</vt:lpstr>
      <vt:lpstr>Verdana</vt:lpstr>
      <vt:lpstr>Wingdings</vt:lpstr>
      <vt:lpstr>Rits</vt:lpstr>
      <vt:lpstr>2023年度-応用演習1</vt:lpstr>
      <vt:lpstr>スケジュール</vt:lpstr>
      <vt:lpstr>各回の内容</vt:lpstr>
      <vt:lpstr>応用演習の目標</vt:lpstr>
      <vt:lpstr>今日の内容</vt:lpstr>
      <vt:lpstr>研究テーマについて</vt:lpstr>
      <vt:lpstr>活動内容について</vt:lpstr>
      <vt:lpstr>アンケート/次回予定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金子 隼大(ri0099xx)</dc:creator>
  <cp:lastModifiedBy>石橋 龍人(ri0097fx)</cp:lastModifiedBy>
  <cp:revision>2</cp:revision>
  <dcterms:created xsi:type="dcterms:W3CDTF">2023-11-14T06:57:22Z</dcterms:created>
  <dcterms:modified xsi:type="dcterms:W3CDTF">2023-11-21T11:02:25Z</dcterms:modified>
</cp:coreProperties>
</file>